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handoutMasterIdLst>
    <p:handoutMasterId r:id="rId27"/>
  </p:handoutMasterIdLst>
  <p:sldIdLst>
    <p:sldId id="667" r:id="rId3"/>
    <p:sldId id="768" r:id="rId4"/>
    <p:sldId id="784" r:id="rId5"/>
    <p:sldId id="760" r:id="rId7"/>
    <p:sldId id="769" r:id="rId8"/>
    <p:sldId id="779" r:id="rId9"/>
    <p:sldId id="771" r:id="rId10"/>
    <p:sldId id="780" r:id="rId11"/>
    <p:sldId id="772" r:id="rId12"/>
    <p:sldId id="789" r:id="rId13"/>
    <p:sldId id="770" r:id="rId14"/>
    <p:sldId id="782" r:id="rId15"/>
    <p:sldId id="781" r:id="rId16"/>
    <p:sldId id="785" r:id="rId17"/>
    <p:sldId id="783" r:id="rId18"/>
    <p:sldId id="773" r:id="rId19"/>
    <p:sldId id="788" r:id="rId20"/>
    <p:sldId id="774" r:id="rId21"/>
    <p:sldId id="776" r:id="rId22"/>
    <p:sldId id="777" r:id="rId23"/>
    <p:sldId id="778" r:id="rId24"/>
    <p:sldId id="775" r:id="rId25"/>
    <p:sldId id="272" r:id="rId26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ll" initials="d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23C00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86401" autoAdjust="0"/>
  </p:normalViewPr>
  <p:slideViewPr>
    <p:cSldViewPr snapToGrid="0" snapToObjects="1">
      <p:cViewPr varScale="1">
        <p:scale>
          <a:sx n="69" d="100"/>
          <a:sy n="69" d="100"/>
        </p:scale>
        <p:origin x="372" y="40"/>
      </p:cViewPr>
      <p:guideLst>
        <p:guide orient="horz" pos="592"/>
        <p:guide orient="horz" pos="216"/>
        <p:guide orient="horz" pos="4066"/>
        <p:guide pos="1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13728"/>
    </p:cViewPr>
  </p:sorterViewPr>
  <p:notesViewPr>
    <p:cSldViewPr snapToGrid="0" snapToObjects="1">
      <p:cViewPr varScale="1">
        <p:scale>
          <a:sx n="86" d="100"/>
          <a:sy n="86" d="100"/>
        </p:scale>
        <p:origin x="-3846" y="-78"/>
      </p:cViewPr>
      <p:guideLst>
        <p:guide orient="horz" pos="2788"/>
        <p:guide pos="2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5.xml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DE72D-FE73-4C7C-9BC3-77F2415C7D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840C6-14BF-4734-8B64-E0349535040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E8A47-3D46-4DC9-AB0D-52AB6CF44A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B9571-4ED6-4C81-B95F-91FC05788F2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和而泰 LOGO\C-life-LOGO 横版+竖版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281" y="150109"/>
            <a:ext cx="851425" cy="25246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 userDrawn="1"/>
        </p:nvSpPr>
        <p:spPr>
          <a:xfrm>
            <a:off x="10771834" y="156353"/>
            <a:ext cx="1262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生活本应如此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0771834" y="6511331"/>
            <a:ext cx="1262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www.clife.cn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Administrator\Desktop\和而泰 LOGO\C-life-LOGO 横版+竖版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20409" y="150109"/>
            <a:ext cx="851425" cy="25246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 userDrawn="1"/>
        </p:nvSpPr>
        <p:spPr>
          <a:xfrm>
            <a:off x="10771834" y="156353"/>
            <a:ext cx="1262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生活本应如此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0771834" y="6511331"/>
            <a:ext cx="1262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www.clife.cn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应用所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dministrator\Desktop\和而泰 LOGO\C-life-LOGO 横版+竖版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281" y="150109"/>
            <a:ext cx="851425" cy="25246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 userDrawn="1"/>
        </p:nvSpPr>
        <p:spPr>
          <a:xfrm>
            <a:off x="10771834" y="156353"/>
            <a:ext cx="1262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生活本应如此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0771834" y="6511331"/>
            <a:ext cx="1262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www.clife.cn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和而泰 LOGO\C-life-LOGO 横版+竖版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20409" y="150109"/>
            <a:ext cx="851425" cy="252466"/>
          </a:xfrm>
          <a:prstGeom prst="rect">
            <a:avLst/>
          </a:prstGeom>
          <a:noFill/>
        </p:spPr>
      </p:pic>
      <p:sp>
        <p:nvSpPr>
          <p:cNvPr id="3" name="TextBox 5"/>
          <p:cNvSpPr txBox="1"/>
          <p:nvPr userDrawn="1"/>
        </p:nvSpPr>
        <p:spPr>
          <a:xfrm>
            <a:off x="10771834" y="156353"/>
            <a:ext cx="1262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生活本应如此</a:t>
            </a:r>
            <a:endParaRPr lang="zh-CN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-1588" y="969646"/>
            <a:ext cx="12193588" cy="8731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124" tIns="61562" rIns="123124" bIns="61562" anchor="ctr"/>
          <a:lstStyle/>
          <a:p>
            <a:pPr algn="ctr">
              <a:buFont typeface="Arial" panose="020B0604020202090204" pitchFamily="34" charset="0"/>
              <a:buNone/>
              <a:defRPr/>
            </a:pPr>
            <a:endParaRPr lang="zh-CN" altLang="en-US" sz="2400" noProof="1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52399" y="428952"/>
            <a:ext cx="9235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52399" y="446996"/>
            <a:ext cx="9385302" cy="425576"/>
          </a:xfrm>
          <a:prstGeom prst="rect">
            <a:avLst/>
          </a:prstGeom>
        </p:spPr>
        <p:txBody>
          <a:bodyPr/>
          <a:lstStyle>
            <a:lvl1pPr>
              <a:defRPr lang="zh-CN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tags" Target="../tags/tag2.xml"/><Relationship Id="rId2" Type="http://schemas.openxmlformats.org/officeDocument/2006/relationships/image" Target="../media/image14.png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24.jpeg"/><Relationship Id="rId12" Type="http://schemas.openxmlformats.org/officeDocument/2006/relationships/image" Target="../media/image23.png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tags" Target="../tags/tag4.xml"/><Relationship Id="rId3" Type="http://schemas.openxmlformats.org/officeDocument/2006/relationships/image" Target="../media/image27.jpeg"/><Relationship Id="rId2" Type="http://schemas.openxmlformats.org/officeDocument/2006/relationships/tags" Target="../tags/tag3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microsoft.com/office/2007/relationships/hdphoto" Target="../media/image33.wdp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38.png"/><Relationship Id="rId1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1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471454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开放平台内部培训</a:t>
            </a:r>
            <a:endParaRPr lang="en-US" altLang="zh-CN" sz="4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77018" y="3565236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2022</a:t>
            </a:r>
            <a:r>
              <a:rPr lang="zh-CN" altLang="en-US" dirty="0" smtClean="0"/>
              <a:t>年</a:t>
            </a:r>
            <a:r>
              <a:rPr lang="en-US" altLang="zh-CN" dirty="0" smtClean="0"/>
              <a:t>4</a:t>
            </a:r>
            <a:r>
              <a:rPr lang="zh-CN" altLang="en-US" dirty="0"/>
              <a:t>月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7603258" y="3149313"/>
            <a:ext cx="2852306" cy="1450109"/>
          </a:xfrm>
          <a:prstGeom prst="roundRect">
            <a:avLst/>
          </a:prstGeom>
          <a:noFill/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673678" y="1491837"/>
            <a:ext cx="1218854" cy="73595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标品</a:t>
            </a:r>
            <a:endParaRPr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2479864" y="1491836"/>
            <a:ext cx="1218854" cy="73595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SDK/API</a:t>
            </a:r>
            <a:endParaRPr lang="zh-CN" altLang="en-US" dirty="0"/>
          </a:p>
        </p:txBody>
      </p:sp>
      <p:sp>
        <p:nvSpPr>
          <p:cNvPr id="32" name="加号 31"/>
          <p:cNvSpPr/>
          <p:nvPr/>
        </p:nvSpPr>
        <p:spPr>
          <a:xfrm>
            <a:off x="1899871" y="1527198"/>
            <a:ext cx="572654" cy="665232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 Placeholder 4"/>
          <p:cNvSpPr txBox="1"/>
          <p:nvPr/>
        </p:nvSpPr>
        <p:spPr>
          <a:xfrm>
            <a:off x="579063" y="342814"/>
            <a:ext cx="6516158" cy="66357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面向厂商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-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设备上云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-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云对接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673678" y="834592"/>
            <a:ext cx="101996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673678" y="3554699"/>
            <a:ext cx="1016000" cy="63933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注册账号</a:t>
            </a:r>
            <a:endParaRPr lang="zh-CN" altLang="en-US" sz="1400" dirty="0"/>
          </a:p>
        </p:txBody>
      </p:sp>
      <p:sp>
        <p:nvSpPr>
          <p:cNvPr id="24" name="圆角矩形 23"/>
          <p:cNvSpPr/>
          <p:nvPr/>
        </p:nvSpPr>
        <p:spPr>
          <a:xfrm>
            <a:off x="2100696" y="3554699"/>
            <a:ext cx="1016000" cy="63933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新建产品</a:t>
            </a:r>
            <a:endParaRPr lang="zh-CN" altLang="en-US" sz="1400" dirty="0"/>
          </a:p>
        </p:txBody>
      </p:sp>
      <p:sp>
        <p:nvSpPr>
          <p:cNvPr id="31" name="圆角矩形 30"/>
          <p:cNvSpPr/>
          <p:nvPr/>
        </p:nvSpPr>
        <p:spPr>
          <a:xfrm>
            <a:off x="3527714" y="3554699"/>
            <a:ext cx="1016000" cy="63933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功能定义</a:t>
            </a:r>
            <a:endParaRPr lang="zh-CN" altLang="en-US" sz="1400" dirty="0"/>
          </a:p>
        </p:txBody>
      </p:sp>
      <p:sp>
        <p:nvSpPr>
          <p:cNvPr id="35" name="文本框 34"/>
          <p:cNvSpPr txBox="1"/>
          <p:nvPr/>
        </p:nvSpPr>
        <p:spPr>
          <a:xfrm>
            <a:off x="673678" y="31853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步骤：</a:t>
            </a:r>
            <a:endParaRPr lang="zh-CN" altLang="en-US" dirty="0"/>
          </a:p>
        </p:txBody>
      </p:sp>
      <p:cxnSp>
        <p:nvCxnSpPr>
          <p:cNvPr id="36" name="直接箭头连接符 35"/>
          <p:cNvCxnSpPr>
            <a:stCxn id="23" idx="3"/>
            <a:endCxn id="24" idx="1"/>
          </p:cNvCxnSpPr>
          <p:nvPr/>
        </p:nvCxnSpPr>
        <p:spPr>
          <a:xfrm>
            <a:off x="1689678" y="3874368"/>
            <a:ext cx="411018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4" idx="3"/>
            <a:endCxn id="31" idx="1"/>
          </p:cNvCxnSpPr>
          <p:nvPr/>
        </p:nvCxnSpPr>
        <p:spPr>
          <a:xfrm>
            <a:off x="3116696" y="3874368"/>
            <a:ext cx="411018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4954732" y="3554699"/>
            <a:ext cx="1016000" cy="63933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服务开发</a:t>
            </a:r>
            <a:endParaRPr lang="zh-CN" altLang="en-US" sz="1400" dirty="0"/>
          </a:p>
        </p:txBody>
      </p:sp>
      <p:sp>
        <p:nvSpPr>
          <p:cNvPr id="43" name="圆角矩形 42"/>
          <p:cNvSpPr/>
          <p:nvPr/>
        </p:nvSpPr>
        <p:spPr>
          <a:xfrm>
            <a:off x="6381750" y="3552384"/>
            <a:ext cx="1016000" cy="63933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开发自测</a:t>
            </a:r>
            <a:endParaRPr lang="zh-CN" altLang="en-US" sz="1400" dirty="0"/>
          </a:p>
        </p:txBody>
      </p:sp>
      <p:sp>
        <p:nvSpPr>
          <p:cNvPr id="44" name="圆角矩形 43"/>
          <p:cNvSpPr/>
          <p:nvPr/>
        </p:nvSpPr>
        <p:spPr>
          <a:xfrm>
            <a:off x="7808768" y="3552384"/>
            <a:ext cx="1016000" cy="63933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测试验收</a:t>
            </a:r>
            <a:endParaRPr lang="zh-CN" altLang="en-US" sz="1400" dirty="0"/>
          </a:p>
        </p:txBody>
      </p:sp>
      <p:sp>
        <p:nvSpPr>
          <p:cNvPr id="45" name="圆角矩形 44"/>
          <p:cNvSpPr/>
          <p:nvPr/>
        </p:nvSpPr>
        <p:spPr>
          <a:xfrm>
            <a:off x="9235786" y="3552384"/>
            <a:ext cx="1016000" cy="63933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SaaS</a:t>
            </a:r>
            <a:r>
              <a:rPr lang="zh-CN" altLang="en-US" sz="1400" dirty="0" smtClean="0"/>
              <a:t>应用</a:t>
            </a:r>
            <a:endParaRPr lang="zh-CN" altLang="en-US" sz="1400" dirty="0"/>
          </a:p>
        </p:txBody>
      </p:sp>
      <p:cxnSp>
        <p:nvCxnSpPr>
          <p:cNvPr id="3" name="直接箭头连接符 2"/>
          <p:cNvCxnSpPr>
            <a:stCxn id="31" idx="3"/>
            <a:endCxn id="42" idx="1"/>
          </p:cNvCxnSpPr>
          <p:nvPr/>
        </p:nvCxnSpPr>
        <p:spPr>
          <a:xfrm>
            <a:off x="4543714" y="3874368"/>
            <a:ext cx="411018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>
            <a:stCxn id="42" idx="3"/>
            <a:endCxn id="43" idx="1"/>
          </p:cNvCxnSpPr>
          <p:nvPr/>
        </p:nvCxnSpPr>
        <p:spPr>
          <a:xfrm flipV="1">
            <a:off x="5970732" y="3872053"/>
            <a:ext cx="411018" cy="231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43" idx="3"/>
            <a:endCxn id="44" idx="1"/>
          </p:cNvCxnSpPr>
          <p:nvPr/>
        </p:nvCxnSpPr>
        <p:spPr>
          <a:xfrm>
            <a:off x="7397750" y="3872053"/>
            <a:ext cx="411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44" idx="3"/>
            <a:endCxn id="45" idx="1"/>
          </p:cNvCxnSpPr>
          <p:nvPr/>
        </p:nvCxnSpPr>
        <p:spPr>
          <a:xfrm>
            <a:off x="8824768" y="3872053"/>
            <a:ext cx="411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3527714" y="435981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产品管理部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954732" y="435832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接入小组</a:t>
            </a:r>
            <a:endParaRPr lang="zh-CN" altLang="en-US" sz="1400" dirty="0"/>
          </a:p>
        </p:txBody>
      </p:sp>
      <p:sp>
        <p:nvSpPr>
          <p:cNvPr id="52" name="文本框 51"/>
          <p:cNvSpPr txBox="1"/>
          <p:nvPr/>
        </p:nvSpPr>
        <p:spPr>
          <a:xfrm>
            <a:off x="8656424" y="4594793"/>
            <a:ext cx="745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业务线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1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 txBox="1"/>
          <p:nvPr/>
        </p:nvSpPr>
        <p:spPr>
          <a:xfrm>
            <a:off x="582873" y="310429"/>
            <a:ext cx="6516158" cy="66357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云对接实例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73678" y="834592"/>
            <a:ext cx="101996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825500" y="1329055"/>
            <a:ext cx="2282190" cy="911225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C-Life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物联网平台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243070" y="3317875"/>
            <a:ext cx="1888490" cy="56261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C-Link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云平台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019175" y="3362325"/>
            <a:ext cx="1888490" cy="67500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农业业务平台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9100391" y="2395366"/>
            <a:ext cx="1888434" cy="77041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第三方厂商平台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17180" y="2060575"/>
            <a:ext cx="4074160" cy="3284220"/>
          </a:xfrm>
          <a:prstGeom prst="rect">
            <a:avLst/>
          </a:prstGeom>
          <a:noFill/>
          <a:ln w="12700" cmpd="sng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>
            <a:off x="6184900" y="3702685"/>
            <a:ext cx="169227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513830" y="3291205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latin typeface="+mj-ea"/>
                <a:ea typeface="+mj-ea"/>
              </a:rPr>
              <a:t>认证、授权</a:t>
            </a:r>
            <a:endParaRPr lang="zh-CN" altLang="en-US" sz="1200"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61430" y="3812540"/>
            <a:ext cx="1249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latin typeface="+mj-ea"/>
                <a:ea typeface="+mj-ea"/>
              </a:rPr>
              <a:t>数据转换、交互</a:t>
            </a:r>
            <a:endParaRPr lang="zh-CN" altLang="en-US" sz="1200">
              <a:latin typeface="+mj-ea"/>
              <a:ea typeface="+mj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9795" y="3460750"/>
            <a:ext cx="662940" cy="84201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070" y="3425825"/>
            <a:ext cx="755015" cy="9112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1665" y="3404870"/>
            <a:ext cx="662940" cy="8991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512175" y="4427220"/>
            <a:ext cx="716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宋体" charset="0"/>
                <a:ea typeface="宋体" charset="0"/>
              </a:rPr>
              <a:t>水肥机</a:t>
            </a:r>
            <a:endParaRPr lang="zh-CN" altLang="en-US" sz="1400">
              <a:latin typeface="宋体" charset="0"/>
              <a:ea typeface="宋体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485630" y="442722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latin typeface="宋体" charset="0"/>
                <a:ea typeface="宋体" charset="0"/>
              </a:rPr>
              <a:t>无线阀控</a:t>
            </a:r>
            <a:endParaRPr lang="zh-CN" altLang="en-US" sz="1400">
              <a:latin typeface="宋体" charset="0"/>
              <a:ea typeface="宋体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754995" y="4427220"/>
            <a:ext cx="716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宋体" charset="0"/>
                <a:ea typeface="宋体" charset="0"/>
              </a:rPr>
              <a:t>杀虫灯</a:t>
            </a:r>
            <a:endParaRPr lang="zh-CN" altLang="en-US" sz="1400">
              <a:latin typeface="宋体" charset="0"/>
              <a:ea typeface="宋体" charset="0"/>
            </a:endParaRPr>
          </a:p>
        </p:txBody>
      </p:sp>
      <p:cxnSp>
        <p:nvCxnSpPr>
          <p:cNvPr id="23" name="肘形连接符 22"/>
          <p:cNvCxnSpPr>
            <a:stCxn id="2" idx="1"/>
            <a:endCxn id="14" idx="3"/>
          </p:cNvCxnSpPr>
          <p:nvPr/>
        </p:nvCxnSpPr>
        <p:spPr>
          <a:xfrm rot="10800000">
            <a:off x="3107690" y="1784985"/>
            <a:ext cx="1135380" cy="181419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4" idx="2"/>
            <a:endCxn id="3" idx="0"/>
          </p:cNvCxnSpPr>
          <p:nvPr/>
        </p:nvCxnSpPr>
        <p:spPr>
          <a:xfrm flipH="1">
            <a:off x="1963420" y="2240280"/>
            <a:ext cx="3175" cy="11220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82930" y="2595245"/>
            <a:ext cx="1249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latin typeface="宋体" charset="0"/>
                <a:ea typeface="宋体" charset="0"/>
              </a:rPr>
              <a:t>设备数据上下行</a:t>
            </a:r>
            <a:endParaRPr lang="zh-CN" altLang="en-US" sz="1200">
              <a:latin typeface="宋体" charset="0"/>
              <a:ea typeface="宋体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723005" y="2240280"/>
            <a:ext cx="1249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latin typeface="宋体" charset="0"/>
                <a:ea typeface="宋体" charset="0"/>
              </a:rPr>
              <a:t>设备注册、</a:t>
            </a:r>
            <a:endParaRPr lang="zh-CN" altLang="en-US" sz="1200">
              <a:latin typeface="宋体" charset="0"/>
              <a:ea typeface="宋体" charset="0"/>
            </a:endParaRPr>
          </a:p>
          <a:p>
            <a:r>
              <a:rPr lang="zh-CN" altLang="en-US" sz="1200">
                <a:latin typeface="宋体" charset="0"/>
                <a:ea typeface="宋体" charset="0"/>
              </a:rPr>
              <a:t>设备认证、</a:t>
            </a:r>
            <a:endParaRPr lang="zh-CN" altLang="en-US" sz="1200">
              <a:latin typeface="宋体" charset="0"/>
              <a:ea typeface="宋体" charset="0"/>
            </a:endParaRPr>
          </a:p>
          <a:p>
            <a:r>
              <a:rPr lang="zh-CN" altLang="en-US" sz="1200">
                <a:latin typeface="宋体" charset="0"/>
                <a:ea typeface="宋体" charset="0"/>
              </a:rPr>
              <a:t>物模型协议转换</a:t>
            </a:r>
            <a:endParaRPr lang="zh-CN" altLang="en-US" sz="1200">
              <a:latin typeface="宋体" charset="0"/>
              <a:ea typeface="宋体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836545" y="4643120"/>
            <a:ext cx="3768725" cy="112204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021455" y="5854065"/>
            <a:ext cx="11271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宋体" charset="0"/>
                <a:ea typeface="宋体" charset="0"/>
              </a:rPr>
              <a:t>IoT App SDK</a:t>
            </a:r>
            <a:endParaRPr lang="en-US" altLang="zh-CN" sz="1400">
              <a:latin typeface="宋体" charset="0"/>
              <a:ea typeface="宋体" charset="0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107690" y="4886325"/>
            <a:ext cx="1348740" cy="56261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107690" y="5038090"/>
            <a:ext cx="1249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设备配网绑定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4836160" y="4923155"/>
            <a:ext cx="1348740" cy="56261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5008880" y="504825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设备控制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994557" y="1667504"/>
            <a:ext cx="3990057" cy="4064044"/>
            <a:chOff x="7994557" y="1773382"/>
            <a:chExt cx="3990057" cy="406404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994557" y="1773382"/>
              <a:ext cx="3990057" cy="374173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4557" y="5540329"/>
              <a:ext cx="3430630" cy="297097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9367459" y="5831500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/>
              <a:t>OpenAPI</a:t>
            </a:r>
            <a:r>
              <a:rPr lang="zh-CN" altLang="en-US" sz="1400" b="1" dirty="0" smtClean="0"/>
              <a:t>列表</a:t>
            </a:r>
            <a:endParaRPr lang="zh-CN" altLang="en-US" sz="1400" b="1" dirty="0"/>
          </a:p>
        </p:txBody>
      </p:sp>
      <p:grpSp>
        <p:nvGrpSpPr>
          <p:cNvPr id="9" name="组合 8"/>
          <p:cNvGrpSpPr/>
          <p:nvPr/>
        </p:nvGrpSpPr>
        <p:grpSpPr>
          <a:xfrm>
            <a:off x="387531" y="2034139"/>
            <a:ext cx="6695470" cy="2739992"/>
            <a:chOff x="387531" y="2034139"/>
            <a:chExt cx="6695470" cy="273999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531" y="2034139"/>
              <a:ext cx="6695470" cy="2739992"/>
            </a:xfrm>
            <a:prstGeom prst="rect">
              <a:avLst/>
            </a:prstGeom>
          </p:spPr>
        </p:pic>
        <p:sp>
          <p:nvSpPr>
            <p:cNvPr id="8" name="圆角矩形 7"/>
            <p:cNvSpPr/>
            <p:nvPr/>
          </p:nvSpPr>
          <p:spPr>
            <a:xfrm>
              <a:off x="5551053" y="4221019"/>
              <a:ext cx="1025238" cy="25861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/>
                <a:t>事业部实现</a:t>
              </a:r>
              <a:endParaRPr lang="zh-CN" altLang="en-US" sz="1100" dirty="0"/>
            </a:p>
          </p:txBody>
        </p:sp>
      </p:grpSp>
      <p:sp>
        <p:nvSpPr>
          <p:cNvPr id="10" name="Text Placeholder 4"/>
          <p:cNvSpPr txBox="1"/>
          <p:nvPr/>
        </p:nvSpPr>
        <p:spPr>
          <a:xfrm>
            <a:off x="579063" y="342814"/>
            <a:ext cx="6516158" cy="66357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面向行业方案商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业务线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-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数据订阅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73678" y="834592"/>
            <a:ext cx="101996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static.dingtalk.com/media/lALPDh0cSy7NOL3NAeXNBFE_1105_485.png?auth_bizType=IM&amp;auth_bizEntity=%7B%22cid%22%3A%2236913917993%22%2C%22msgId%22%3A%2210409105958419%22%7D&amp;bizType=im&amp;open_id=19194008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81" y="1319788"/>
            <a:ext cx="10525125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4"/>
          <p:cNvSpPr txBox="1"/>
          <p:nvPr/>
        </p:nvSpPr>
        <p:spPr>
          <a:xfrm>
            <a:off x="579063" y="342814"/>
            <a:ext cx="6516158" cy="66357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面向行业方案商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/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业务线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-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两级架构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(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混合部署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)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73678" y="834592"/>
            <a:ext cx="101996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42690" y="2472436"/>
            <a:ext cx="5849467" cy="43041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https://static.dingtalk.com/media/lQLPDhr8cyBe85_NAkTNAryw6YxGNVBNsI8Byts9zECbAA_700_580.png?auth_bizType=IM&amp;auth_bizEntity=%7B%22cid%22%3A%2269573489%3A191940081%22%2C%22msgId%22%3A%229271296091838%22%7D&amp;bizType=im&amp;open_id=19194008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402" y="5088007"/>
            <a:ext cx="1058150" cy="87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37" y="1378955"/>
            <a:ext cx="842417" cy="842417"/>
          </a:xfrm>
          <a:prstGeom prst="rect">
            <a:avLst/>
          </a:prstGeom>
        </p:spPr>
      </p:pic>
      <p:sp>
        <p:nvSpPr>
          <p:cNvPr id="19" name="PA_文本框 11"/>
          <p:cNvSpPr txBox="1"/>
          <p:nvPr>
            <p:custDataLst>
              <p:tags r:id="rId3"/>
            </p:custDataLst>
          </p:nvPr>
        </p:nvSpPr>
        <p:spPr>
          <a:xfrm>
            <a:off x="1689725" y="1321126"/>
            <a:ext cx="5884094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tx2"/>
                </a:solidFill>
              </a:defRPr>
            </a:lvl1pPr>
          </a:lstStyle>
          <a:p>
            <a:pPr marL="214630" indent="-21463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 smtClean="0">
                <a:solidFill>
                  <a:schemeClr val="tx1"/>
                </a:solidFill>
                <a:latin typeface="+mn-ea"/>
              </a:rPr>
              <a:t>智能场景服务引擎；</a:t>
            </a:r>
            <a:endParaRPr lang="en-US" altLang="zh-CN" sz="1200" dirty="0" smtClean="0">
              <a:solidFill>
                <a:schemeClr val="tx1"/>
              </a:solidFill>
              <a:latin typeface="+mn-ea"/>
            </a:endParaRPr>
          </a:p>
          <a:p>
            <a:pPr marL="214630" indent="-21463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 smtClean="0">
                <a:solidFill>
                  <a:schemeClr val="tx1"/>
                </a:solidFill>
                <a:latin typeface="+mn-ea"/>
              </a:rPr>
              <a:t>跨</a:t>
            </a:r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品牌厂商设备</a:t>
            </a:r>
            <a:r>
              <a:rPr lang="zh-CN" altLang="en-US" sz="1200" dirty="0" smtClean="0">
                <a:solidFill>
                  <a:schemeClr val="tx1"/>
                </a:solidFill>
                <a:latin typeface="+mn-ea"/>
              </a:rPr>
              <a:t>联动；</a:t>
            </a:r>
            <a:endParaRPr lang="en-US" altLang="zh-CN" sz="1200" dirty="0">
              <a:solidFill>
                <a:schemeClr val="tx1"/>
              </a:solidFill>
              <a:latin typeface="+mn-ea"/>
            </a:endParaRPr>
          </a:p>
          <a:p>
            <a:pPr marL="214630" indent="-21463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与第三</a:t>
            </a:r>
            <a:r>
              <a:rPr lang="zh-CN" altLang="en-US" sz="1200" dirty="0" smtClean="0">
                <a:solidFill>
                  <a:schemeClr val="tx1"/>
                </a:solidFill>
                <a:latin typeface="+mn-ea"/>
              </a:rPr>
              <a:t>方</a:t>
            </a:r>
            <a:r>
              <a:rPr lang="en-US" altLang="zh-CN" sz="1200" dirty="0" err="1" smtClean="0">
                <a:solidFill>
                  <a:schemeClr val="tx1"/>
                </a:solidFill>
                <a:latin typeface="+mn-ea"/>
              </a:rPr>
              <a:t>IoT</a:t>
            </a:r>
            <a:r>
              <a:rPr lang="zh-CN" altLang="en-US" sz="1200" dirty="0" smtClean="0">
                <a:solidFill>
                  <a:schemeClr val="tx1"/>
                </a:solidFill>
                <a:latin typeface="+mn-ea"/>
              </a:rPr>
              <a:t>平台设备互联；</a:t>
            </a:r>
            <a:endParaRPr lang="en-US" altLang="zh-CN" sz="12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197" y="4137736"/>
            <a:ext cx="816590" cy="8165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8" y="4139986"/>
            <a:ext cx="963234" cy="923099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 cstate="print"/>
          <a:srcRect l="10739" r="9389"/>
          <a:stretch>
            <a:fillRect/>
          </a:stretch>
        </p:blipFill>
        <p:spPr>
          <a:xfrm rot="2185400">
            <a:off x="2183553" y="5710857"/>
            <a:ext cx="901188" cy="1061608"/>
          </a:xfrm>
          <a:prstGeom prst="rect">
            <a:avLst/>
          </a:prstGeom>
          <a:noFill/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50" y="5715746"/>
            <a:ext cx="323274" cy="32327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2086984" y="2758043"/>
            <a:ext cx="1243755" cy="65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16482" y="2805772"/>
            <a:ext cx="384874" cy="3848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754" y="5093817"/>
            <a:ext cx="374880" cy="3748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52" y="4047573"/>
            <a:ext cx="384881" cy="38488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016139" y="3517647"/>
            <a:ext cx="46401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+mn-ea"/>
              </a:rPr>
              <a:t>门</a:t>
            </a:r>
            <a:r>
              <a:rPr lang="zh-CN" altLang="en-US" sz="1400" dirty="0" smtClean="0">
                <a:latin typeface="+mn-ea"/>
              </a:rPr>
              <a:t>：开（西门子</a:t>
            </a:r>
            <a:r>
              <a:rPr lang="en-US" altLang="zh-CN" sz="1400" dirty="0" smtClean="0">
                <a:latin typeface="+mn-ea"/>
              </a:rPr>
              <a:t>-</a:t>
            </a:r>
            <a:r>
              <a:rPr lang="zh-CN" altLang="en-US" sz="1400" dirty="0" smtClean="0">
                <a:latin typeface="+mn-ea"/>
              </a:rPr>
              <a:t>门磁）</a:t>
            </a:r>
            <a:endParaRPr lang="en-US" altLang="zh-CN" sz="1400" dirty="0" smtClean="0">
              <a:latin typeface="+mn-ea"/>
            </a:endParaRPr>
          </a:p>
          <a:p>
            <a:r>
              <a:rPr lang="en-US" altLang="zh-CN" sz="1400" dirty="0" smtClean="0">
                <a:latin typeface="+mn-ea"/>
              </a:rPr>
              <a:t>------------------------------------</a:t>
            </a:r>
            <a:endParaRPr lang="en-US" altLang="zh-CN" sz="1400" dirty="0" smtClean="0">
              <a:latin typeface="+mn-ea"/>
            </a:endParaRPr>
          </a:p>
          <a:p>
            <a:endParaRPr lang="en-US" altLang="zh-CN" sz="1400" dirty="0" smtClean="0">
              <a:latin typeface="+mn-ea"/>
            </a:endParaRPr>
          </a:p>
          <a:p>
            <a:r>
              <a:rPr lang="zh-CN" altLang="en-US" sz="1400" b="1" dirty="0" smtClean="0">
                <a:latin typeface="+mn-ea"/>
              </a:rPr>
              <a:t>灯</a:t>
            </a:r>
            <a:r>
              <a:rPr lang="zh-CN" altLang="en-US" sz="1400" dirty="0" smtClean="0">
                <a:latin typeface="+mn-ea"/>
              </a:rPr>
              <a:t>：打开（海曼单火</a:t>
            </a:r>
            <a:r>
              <a:rPr lang="en-US" altLang="zh-CN" sz="1400" dirty="0" smtClean="0">
                <a:latin typeface="+mn-ea"/>
              </a:rPr>
              <a:t>-</a:t>
            </a:r>
            <a:r>
              <a:rPr lang="zh-CN" altLang="en-US" sz="1400" dirty="0" smtClean="0">
                <a:latin typeface="+mn-ea"/>
              </a:rPr>
              <a:t>开关）</a:t>
            </a:r>
            <a:endParaRPr lang="en-US" altLang="zh-CN" sz="1400" dirty="0" smtClean="0">
              <a:latin typeface="+mn-ea"/>
            </a:endParaRPr>
          </a:p>
          <a:p>
            <a:r>
              <a:rPr lang="zh-CN" altLang="en-US" sz="1400" b="1" dirty="0" smtClean="0">
                <a:latin typeface="+mn-ea"/>
              </a:rPr>
              <a:t>空气净化器</a:t>
            </a:r>
            <a:r>
              <a:rPr lang="zh-CN" altLang="en-US" sz="1400" dirty="0" smtClean="0">
                <a:latin typeface="+mn-ea"/>
              </a:rPr>
              <a:t>：打开</a:t>
            </a:r>
            <a:r>
              <a:rPr lang="en-US" altLang="zh-CN" sz="1400" dirty="0" smtClean="0">
                <a:latin typeface="+mn-ea"/>
              </a:rPr>
              <a:t>/</a:t>
            </a:r>
            <a:r>
              <a:rPr lang="zh-CN" altLang="en-US" sz="1400" dirty="0" smtClean="0">
                <a:latin typeface="+mn-ea"/>
              </a:rPr>
              <a:t>模式设置（松下</a:t>
            </a:r>
            <a:r>
              <a:rPr lang="en-US" altLang="zh-CN" sz="1400" dirty="0" smtClean="0">
                <a:latin typeface="+mn-ea"/>
              </a:rPr>
              <a:t>-</a:t>
            </a:r>
            <a:r>
              <a:rPr lang="zh-CN" altLang="en-US" sz="1400" dirty="0" smtClean="0">
                <a:latin typeface="+mn-ea"/>
              </a:rPr>
              <a:t>空气净化器）</a:t>
            </a:r>
            <a:endParaRPr lang="en-US" altLang="zh-CN" sz="1400" dirty="0" smtClean="0">
              <a:latin typeface="+mn-ea"/>
            </a:endParaRPr>
          </a:p>
          <a:p>
            <a:r>
              <a:rPr lang="zh-CN" altLang="en-US" sz="1400" b="1" dirty="0" smtClean="0">
                <a:latin typeface="+mn-ea"/>
              </a:rPr>
              <a:t>空调</a:t>
            </a:r>
            <a:r>
              <a:rPr lang="zh-CN" altLang="en-US" sz="1400" dirty="0" smtClean="0">
                <a:latin typeface="+mn-ea"/>
              </a:rPr>
              <a:t>：打开</a:t>
            </a:r>
            <a:r>
              <a:rPr lang="en-US" altLang="zh-CN" sz="1400" dirty="0" smtClean="0">
                <a:latin typeface="+mn-ea"/>
              </a:rPr>
              <a:t>/</a:t>
            </a:r>
            <a:r>
              <a:rPr lang="zh-CN" altLang="en-US" sz="1400" dirty="0" smtClean="0">
                <a:latin typeface="+mn-ea"/>
              </a:rPr>
              <a:t>模式设置</a:t>
            </a:r>
            <a:r>
              <a:rPr lang="en-US" altLang="zh-CN" sz="1400" dirty="0" smtClean="0">
                <a:latin typeface="+mn-ea"/>
              </a:rPr>
              <a:t>/</a:t>
            </a:r>
            <a:r>
              <a:rPr lang="zh-CN" altLang="en-US" sz="1400" dirty="0" smtClean="0">
                <a:latin typeface="+mn-ea"/>
              </a:rPr>
              <a:t>温度设置（遥看</a:t>
            </a:r>
            <a:r>
              <a:rPr lang="en-US" altLang="zh-CN" sz="1400" dirty="0" smtClean="0">
                <a:latin typeface="+mn-ea"/>
              </a:rPr>
              <a:t>-</a:t>
            </a:r>
            <a:r>
              <a:rPr lang="zh-CN" altLang="en-US" sz="1400" dirty="0" smtClean="0">
                <a:latin typeface="+mn-ea"/>
              </a:rPr>
              <a:t>红外插座）</a:t>
            </a:r>
            <a:endParaRPr lang="en-US" altLang="zh-CN" sz="1400" dirty="0" smtClean="0">
              <a:latin typeface="+mn-ea"/>
            </a:endParaRPr>
          </a:p>
          <a:p>
            <a:r>
              <a:rPr lang="zh-CN" altLang="en-US" sz="1400" b="1" dirty="0" smtClean="0">
                <a:latin typeface="+mn-ea"/>
              </a:rPr>
              <a:t>窗帘</a:t>
            </a:r>
            <a:r>
              <a:rPr lang="zh-CN" altLang="en-US" sz="1400" dirty="0" smtClean="0">
                <a:latin typeface="+mn-ea"/>
              </a:rPr>
              <a:t>：打开（鸿雁</a:t>
            </a:r>
            <a:r>
              <a:rPr lang="en-US" altLang="zh-CN" sz="1400" dirty="0" smtClean="0">
                <a:latin typeface="+mn-ea"/>
              </a:rPr>
              <a:t>-</a:t>
            </a:r>
            <a:r>
              <a:rPr lang="zh-CN" altLang="en-US" sz="1400" dirty="0" smtClean="0">
                <a:latin typeface="+mn-ea"/>
              </a:rPr>
              <a:t>窗帘电机）</a:t>
            </a:r>
            <a:endParaRPr lang="en-US" altLang="zh-CN" sz="1400" dirty="0" smtClean="0">
              <a:latin typeface="+mn-ea"/>
            </a:endParaRPr>
          </a:p>
          <a:p>
            <a:r>
              <a:rPr lang="zh-CN" altLang="en-US" sz="1400" b="1" dirty="0" smtClean="0">
                <a:latin typeface="+mn-ea"/>
              </a:rPr>
              <a:t>热水器</a:t>
            </a:r>
            <a:r>
              <a:rPr lang="zh-CN" altLang="en-US" sz="1400" dirty="0" smtClean="0">
                <a:latin typeface="+mn-ea"/>
              </a:rPr>
              <a:t>：打开（</a:t>
            </a:r>
            <a:r>
              <a:rPr lang="zh-CN" altLang="en-US" sz="1400" b="1" dirty="0" smtClean="0">
                <a:solidFill>
                  <a:srgbClr val="C00000"/>
                </a:solidFill>
                <a:latin typeface="+mn-ea"/>
              </a:rPr>
              <a:t>小米</a:t>
            </a:r>
            <a:r>
              <a:rPr lang="en-US" altLang="zh-CN" sz="1400" b="1" dirty="0" smtClean="0">
                <a:solidFill>
                  <a:srgbClr val="C00000"/>
                </a:solidFill>
                <a:latin typeface="+mn-ea"/>
              </a:rPr>
              <a:t>-</a:t>
            </a:r>
            <a:r>
              <a:rPr lang="zh-CN" altLang="en-US" sz="1400" b="1" dirty="0" smtClean="0">
                <a:solidFill>
                  <a:srgbClr val="C00000"/>
                </a:solidFill>
                <a:latin typeface="+mn-ea"/>
              </a:rPr>
              <a:t>热水器</a:t>
            </a:r>
            <a:r>
              <a:rPr lang="zh-CN" altLang="en-US" sz="1400" dirty="0" smtClean="0">
                <a:latin typeface="+mn-ea"/>
              </a:rPr>
              <a:t>）</a:t>
            </a:r>
            <a:endParaRPr lang="en-US" altLang="zh-CN" sz="1400" dirty="0" smtClean="0">
              <a:latin typeface="+mn-ea"/>
            </a:endParaRPr>
          </a:p>
          <a:p>
            <a:endParaRPr lang="en-US" altLang="zh-CN" sz="1400" dirty="0">
              <a:latin typeface="+mn-ea"/>
            </a:endParaRPr>
          </a:p>
          <a:p>
            <a:r>
              <a:rPr lang="zh-CN" altLang="en-US" sz="1400" b="1" dirty="0" smtClean="0">
                <a:latin typeface="+mn-ea"/>
              </a:rPr>
              <a:t>中控网关</a:t>
            </a:r>
            <a:r>
              <a:rPr lang="zh-CN" altLang="en-US" sz="1400" dirty="0" smtClean="0">
                <a:latin typeface="+mn-ea"/>
              </a:rPr>
              <a:t>（</a:t>
            </a:r>
            <a:r>
              <a:rPr lang="en-US" altLang="zh-CN" sz="1400" dirty="0">
                <a:latin typeface="+mn-ea"/>
              </a:rPr>
              <a:t>C-Life </a:t>
            </a:r>
            <a:r>
              <a:rPr lang="en-US" altLang="zh-CN" sz="1400" dirty="0" smtClean="0">
                <a:latin typeface="+mn-ea"/>
              </a:rPr>
              <a:t> </a:t>
            </a:r>
            <a:r>
              <a:rPr lang="en-US" altLang="zh-CN" sz="1400" dirty="0" err="1" smtClean="0">
                <a:latin typeface="+mn-ea"/>
              </a:rPr>
              <a:t>IoT</a:t>
            </a:r>
            <a:r>
              <a:rPr lang="zh-CN" altLang="en-US" sz="1400" dirty="0" smtClean="0">
                <a:latin typeface="+mn-ea"/>
              </a:rPr>
              <a:t>边缘路由器）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933461" y="30240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latin typeface="+mn-ea"/>
              </a:rPr>
              <a:t>回家场景</a:t>
            </a:r>
            <a:endParaRPr lang="zh-CN" altLang="en-US" sz="1600" b="1" dirty="0">
              <a:latin typeface="+mn-ea"/>
            </a:endParaRPr>
          </a:p>
        </p:txBody>
      </p:sp>
      <p:pic>
        <p:nvPicPr>
          <p:cNvPr id="3078" name="Picture 6" descr="https://static.dingtalk.com/media/lALPDgQ9z98PV-nNAhHNAhE_529_529.png?auth_bizType=IM&amp;auth_bizEntity=%7B%22cid%22%3A%224248001%3A191940081%22%2C%22msgId%22%3A%229271984993507%22%7D&amp;bizType=im&amp;open_id=19194008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002" y="3517647"/>
            <a:ext cx="897370" cy="89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右箭头 14"/>
          <p:cNvSpPr/>
          <p:nvPr/>
        </p:nvSpPr>
        <p:spPr>
          <a:xfrm rot="20509221">
            <a:off x="3000467" y="4225096"/>
            <a:ext cx="888205" cy="1080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6" name="右箭头 25"/>
          <p:cNvSpPr/>
          <p:nvPr/>
        </p:nvSpPr>
        <p:spPr>
          <a:xfrm rot="2537722">
            <a:off x="2886637" y="4957241"/>
            <a:ext cx="888205" cy="1080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7" name="右箭头 26"/>
          <p:cNvSpPr/>
          <p:nvPr/>
        </p:nvSpPr>
        <p:spPr>
          <a:xfrm rot="16200000">
            <a:off x="2136045" y="3641883"/>
            <a:ext cx="888205" cy="1080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8" name="右箭头 27"/>
          <p:cNvSpPr/>
          <p:nvPr/>
        </p:nvSpPr>
        <p:spPr>
          <a:xfrm rot="5400000">
            <a:off x="2177317" y="5324952"/>
            <a:ext cx="888205" cy="1080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1294634" y="4516509"/>
            <a:ext cx="888205" cy="1080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95111" y="4302109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 smtClean="0">
                <a:latin typeface="+mn-ea"/>
              </a:rPr>
              <a:t>Zigbee</a:t>
            </a:r>
            <a:endParaRPr lang="zh-CN" altLang="en-US" sz="1100" dirty="0">
              <a:latin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 rot="16200000">
            <a:off x="2081028" y="5234645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 smtClean="0">
                <a:latin typeface="+mn-ea"/>
              </a:rPr>
              <a:t>Zigbee</a:t>
            </a:r>
            <a:endParaRPr lang="zh-CN" altLang="en-US" sz="1100" dirty="0"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 rot="2392708">
            <a:off x="3115149" y="4727324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 smtClean="0">
                <a:latin typeface="+mn-ea"/>
              </a:rPr>
              <a:t>Zigbee</a:t>
            </a:r>
            <a:endParaRPr lang="zh-CN" altLang="en-US" sz="1100" dirty="0">
              <a:latin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 rot="16200000">
            <a:off x="2030762" y="3606443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 smtClean="0">
                <a:latin typeface="+mn-ea"/>
              </a:rPr>
              <a:t>Zigbee</a:t>
            </a:r>
            <a:endParaRPr lang="zh-CN" altLang="en-US" sz="1100" dirty="0">
              <a:latin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 rot="20618206">
            <a:off x="3043637" y="4004957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latin typeface="+mn-ea"/>
              </a:rPr>
              <a:t>Wi-Fi</a:t>
            </a:r>
            <a:endParaRPr lang="zh-CN" altLang="en-US" sz="1100" dirty="0">
              <a:latin typeface="+mn-ea"/>
            </a:endParaRPr>
          </a:p>
        </p:txBody>
      </p:sp>
      <p:pic>
        <p:nvPicPr>
          <p:cNvPr id="3080" name="Picture 8" descr="https://cdn.cnbj0.fds.api.mi-img.com/b2c-shopapi-pms/pms_1639552720.43183436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577" y="5468697"/>
            <a:ext cx="897405" cy="89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肘形连接符 24"/>
          <p:cNvCxnSpPr>
            <a:stCxn id="7" idx="3"/>
            <a:endCxn id="3080" idx="0"/>
          </p:cNvCxnSpPr>
          <p:nvPr/>
        </p:nvCxnSpPr>
        <p:spPr>
          <a:xfrm>
            <a:off x="3005787" y="4546031"/>
            <a:ext cx="2484493" cy="9226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4952963" y="430007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latin typeface="+mn-ea"/>
              </a:rPr>
              <a:t>云对云</a:t>
            </a:r>
            <a:endParaRPr lang="zh-CN" altLang="en-US" sz="1100" dirty="0">
              <a:latin typeface="+mn-ea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5938982" y="4230255"/>
            <a:ext cx="994479" cy="44218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 Placeholder 4"/>
          <p:cNvSpPr txBox="1"/>
          <p:nvPr/>
        </p:nvSpPr>
        <p:spPr>
          <a:xfrm>
            <a:off x="579063" y="342814"/>
            <a:ext cx="6516158" cy="66357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场景联动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673678" y="834592"/>
            <a:ext cx="101996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  <p:bldLst>
      <p:bldP spid="3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static.dingtalk.com/media/lQLPDhtKgIRqOs3NA37NBsew5nYw0eKvci0CSrzATMCDAA_1735_894.png?auth_bizType=IM&amp;auth_bizEntity=%7B%22cid%22%3A%2240512354657%22%2C%22msgId%22%3A%2210413729810657%22%7D&amp;bizType=im&amp;open_id=19194008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53" y="1498167"/>
            <a:ext cx="9873673" cy="508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534439" y="1052058"/>
            <a:ext cx="654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场景模板拖拽式配置，所见即所得</a:t>
            </a:r>
            <a:endParaRPr lang="en-US" altLang="zh-CN" dirty="0" smtClean="0"/>
          </a:p>
        </p:txBody>
      </p:sp>
      <p:sp>
        <p:nvSpPr>
          <p:cNvPr id="5" name="Text Placeholder 4"/>
          <p:cNvSpPr txBox="1"/>
          <p:nvPr/>
        </p:nvSpPr>
        <p:spPr>
          <a:xfrm>
            <a:off x="579063" y="342814"/>
            <a:ext cx="6516158" cy="66357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规则引擎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-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场景联动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73678" y="834592"/>
            <a:ext cx="101996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 txBox="1"/>
          <p:nvPr/>
        </p:nvSpPr>
        <p:spPr>
          <a:xfrm>
            <a:off x="579063" y="342814"/>
            <a:ext cx="6516158" cy="66357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场景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(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规则引擎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)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实例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73678" y="834592"/>
            <a:ext cx="101996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static.dingtalk.com/media/lALPBF8a9REJP6rNAZDNAZA_400_400.png?auth_bizType=IM&amp;auth_bizEntity=%7B%22cid%22%3A%22191940081%3A521504468%22%2C%22msgId%22%3A%227041184731886%22%7D&amp;bizType=im&amp;open_id=19194008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495" y="5004997"/>
            <a:ext cx="1198386" cy="119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A_文本框 11"/>
          <p:cNvSpPr txBox="1"/>
          <p:nvPr>
            <p:custDataLst>
              <p:tags r:id="rId2"/>
            </p:custDataLst>
          </p:nvPr>
        </p:nvSpPr>
        <p:spPr>
          <a:xfrm>
            <a:off x="470279" y="1077505"/>
            <a:ext cx="10530229" cy="10387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tx2"/>
                </a:solidFill>
              </a:defRPr>
            </a:lvl1pPr>
          </a:lstStyle>
          <a:p>
            <a:pPr indent="342900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硬件需要跟物联网应用结合支撑业务场景。为了帮助开发者快速开发物联网应用，平台提供了应用开发组件和应用的生命周期管理功能，支持常见类型的物联网应用，移动端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以及微信小程序。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42900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平台提供公版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（数联智能），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支持绑定设备、设备控制、场景联动、商城等模块功能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https://static.dingtalk.com/media/lADPJx8ZuX24luvNBQDNAlA_592_1280.jpg?auth_bizType=IM&amp;auth_bizEntity=%7B%22cid%22%3A%224248001%3A191940081%22%2C%22msgId%22%3A%229108705292400%22%7D&amp;bizType=im&amp;open_id=1919400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37" y="2191329"/>
            <a:ext cx="2149830" cy="464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PA_文本框 11"/>
          <p:cNvSpPr txBox="1"/>
          <p:nvPr>
            <p:custDataLst>
              <p:tags r:id="rId4"/>
            </p:custDataLst>
          </p:nvPr>
        </p:nvSpPr>
        <p:spPr>
          <a:xfrm>
            <a:off x="5661167" y="3517833"/>
            <a:ext cx="3445887" cy="6774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tx2"/>
                </a:solidFill>
              </a:defRPr>
            </a:lvl1pPr>
          </a:lstStyle>
          <a:p>
            <a:pPr indent="342900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主动发现（</a:t>
            </a:r>
            <a:r>
              <a:rPr lang="en-US" altLang="zh-CN" sz="1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CoAP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 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42900"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自组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网（</a:t>
            </a:r>
            <a:r>
              <a:rPr lang="en-US" altLang="zh-CN" sz="1400" b="1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边缘路由器）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441" y="2602694"/>
            <a:ext cx="3353521" cy="822730"/>
          </a:xfrm>
          <a:prstGeom prst="rect">
            <a:avLst/>
          </a:prstGeom>
        </p:spPr>
      </p:pic>
      <p:sp>
        <p:nvSpPr>
          <p:cNvPr id="8" name="Text Placeholder 4"/>
          <p:cNvSpPr txBox="1"/>
          <p:nvPr/>
        </p:nvSpPr>
        <p:spPr>
          <a:xfrm>
            <a:off x="579063" y="342814"/>
            <a:ext cx="6516158" cy="66357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数联智能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APP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73678" y="834592"/>
            <a:ext cx="101996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 txBox="1"/>
          <p:nvPr/>
        </p:nvSpPr>
        <p:spPr>
          <a:xfrm>
            <a:off x="579063" y="342814"/>
            <a:ext cx="6516158" cy="66357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IoT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边缘路由器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73678" y="834592"/>
            <a:ext cx="101996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323849" y="370205"/>
            <a:ext cx="5707495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 smtClean="0">
                <a:ea typeface="微软雅黑" panose="020B0503020204020204" pitchFamily="34" charset="-122"/>
              </a:rPr>
              <a:t>产品定义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34035" y="1108424"/>
            <a:ext cx="405320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2700"/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定义家庭中控 赋能全屋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73760" y="4700846"/>
            <a:ext cx="51883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智能调度中心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：通过智能自组网计算动态调度计算能力，将部分设备的传感算法上移，将平台层的算法下沉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73760" y="3784279"/>
            <a:ext cx="517148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安全管控中心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：通过内置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模组和安全组件插件，实现跨品牌家电的安全互通和统一的内容管控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73760" y="5617412"/>
            <a:ext cx="515876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场景使能中心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：通过内置场景服务插件，打造居家安全、睡眠健康、养老健康、美容护肤、科学护肤、智慧照明小场景，实现全屋智能场景落地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73760" y="1704923"/>
            <a:ext cx="518834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连接管理中心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：解决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Wi-Fi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路由器、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ZigBee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终端、蓝牙设备等多终端共存问题，实现多协议终端快速接入和控制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弧形 27"/>
          <p:cNvSpPr/>
          <p:nvPr/>
        </p:nvSpPr>
        <p:spPr>
          <a:xfrm>
            <a:off x="285784" y="864695"/>
            <a:ext cx="5292362" cy="5596696"/>
          </a:xfrm>
          <a:prstGeom prst="arc">
            <a:avLst>
              <a:gd name="adj1" fmla="val 18520214"/>
              <a:gd name="adj2" fmla="val 3352845"/>
            </a:avLst>
          </a:prstGeom>
          <a:gradFill flip="none" rotWithShape="1">
            <a:gsLst>
              <a:gs pos="100000">
                <a:srgbClr val="08DEF5">
                  <a:alpha val="39000"/>
                </a:srgbClr>
              </a:gs>
              <a:gs pos="52000">
                <a:srgbClr val="08DEF5">
                  <a:alpha val="0"/>
                </a:srgbClr>
              </a:gs>
              <a:gs pos="0">
                <a:srgbClr val="08DEF5">
                  <a:alpha val="0"/>
                </a:srgbClr>
              </a:gs>
            </a:gsLst>
            <a:lin ang="0" scaled="0"/>
            <a:tileRect/>
          </a:gra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29" name="组合 28"/>
          <p:cNvGrpSpPr/>
          <p:nvPr/>
        </p:nvGrpSpPr>
        <p:grpSpPr>
          <a:xfrm>
            <a:off x="455776" y="872817"/>
            <a:ext cx="5292362" cy="5596696"/>
            <a:chOff x="638366" y="612571"/>
            <a:chExt cx="5826699" cy="5826699"/>
          </a:xfrm>
        </p:grpSpPr>
        <p:grpSp>
          <p:nvGrpSpPr>
            <p:cNvPr id="32" name="组合 31"/>
            <p:cNvGrpSpPr/>
            <p:nvPr/>
          </p:nvGrpSpPr>
          <p:grpSpPr>
            <a:xfrm flipH="1">
              <a:off x="638366" y="612571"/>
              <a:ext cx="5826699" cy="5826699"/>
              <a:chOff x="377833" y="441828"/>
              <a:chExt cx="5826699" cy="5826699"/>
            </a:xfrm>
          </p:grpSpPr>
          <p:sp>
            <p:nvSpPr>
              <p:cNvPr id="168" name="弧形 167"/>
              <p:cNvSpPr/>
              <p:nvPr/>
            </p:nvSpPr>
            <p:spPr>
              <a:xfrm>
                <a:off x="377833" y="441828"/>
                <a:ext cx="5826699" cy="5826699"/>
              </a:xfrm>
              <a:prstGeom prst="arc">
                <a:avLst>
                  <a:gd name="adj1" fmla="val 18522356"/>
                  <a:gd name="adj2" fmla="val 3443206"/>
                </a:avLst>
              </a:prstGeom>
              <a:gradFill flip="none" rotWithShape="1">
                <a:gsLst>
                  <a:gs pos="100000">
                    <a:srgbClr val="08DEF5">
                      <a:alpha val="39000"/>
                    </a:srgbClr>
                  </a:gs>
                  <a:gs pos="52000">
                    <a:srgbClr val="08DEF5">
                      <a:alpha val="0"/>
                    </a:srgbClr>
                  </a:gs>
                  <a:gs pos="0">
                    <a:srgbClr val="08DEF5">
                      <a:alpha val="0"/>
                    </a:srgbClr>
                  </a:gs>
                </a:gsLst>
                <a:lin ang="0" scaled="0"/>
                <a:tileRect/>
              </a:gradFill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9" name="弧形 168"/>
              <p:cNvSpPr/>
              <p:nvPr/>
            </p:nvSpPr>
            <p:spPr>
              <a:xfrm>
                <a:off x="1264507" y="1328502"/>
                <a:ext cx="4053350" cy="4053350"/>
              </a:xfrm>
              <a:prstGeom prst="arc">
                <a:avLst>
                  <a:gd name="adj1" fmla="val 17853040"/>
                  <a:gd name="adj2" fmla="val 371387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33" name="椭圆 32"/>
            <p:cNvSpPr/>
            <p:nvPr/>
          </p:nvSpPr>
          <p:spPr>
            <a:xfrm>
              <a:off x="2274036" y="2248141"/>
              <a:ext cx="2555358" cy="2555358"/>
            </a:xfrm>
            <a:prstGeom prst="ellipse">
              <a:avLst/>
            </a:prstGeom>
            <a:noFill/>
            <a:ln>
              <a:solidFill>
                <a:srgbClr val="87D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2000013" y="2217261"/>
              <a:ext cx="3099094" cy="2656152"/>
              <a:chOff x="1619705" y="2233852"/>
              <a:chExt cx="3576122" cy="3065000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4619070" y="3508003"/>
                <a:ext cx="576757" cy="575980"/>
                <a:chOff x="6444092" y="2360557"/>
                <a:chExt cx="861042" cy="859881"/>
              </a:xfrm>
            </p:grpSpPr>
            <p:sp>
              <p:nvSpPr>
                <p:cNvPr id="146" name="íšľîďe"/>
                <p:cNvSpPr/>
                <p:nvPr/>
              </p:nvSpPr>
              <p:spPr bwMode="auto">
                <a:xfrm>
                  <a:off x="6444092" y="2360557"/>
                  <a:ext cx="861042" cy="859881"/>
                </a:xfrm>
                <a:prstGeom prst="ellipse">
                  <a:avLst/>
                </a:prstGeom>
                <a:solidFill>
                  <a:srgbClr val="E7AB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47" name="îślíďê"/>
                <p:cNvSpPr/>
                <p:nvPr/>
              </p:nvSpPr>
              <p:spPr bwMode="auto">
                <a:xfrm>
                  <a:off x="6444092" y="2360557"/>
                  <a:ext cx="772849" cy="729913"/>
                </a:xfrm>
                <a:custGeom>
                  <a:avLst/>
                  <a:gdLst>
                    <a:gd name="T0" fmla="*/ 195 w 350"/>
                    <a:gd name="T1" fmla="*/ 0 h 331"/>
                    <a:gd name="T2" fmla="*/ 333 w 350"/>
                    <a:gd name="T3" fmla="*/ 57 h 331"/>
                    <a:gd name="T4" fmla="*/ 350 w 350"/>
                    <a:gd name="T5" fmla="*/ 136 h 331"/>
                    <a:gd name="T6" fmla="*/ 155 w 350"/>
                    <a:gd name="T7" fmla="*/ 331 h 331"/>
                    <a:gd name="T8" fmla="*/ 17 w 350"/>
                    <a:gd name="T9" fmla="*/ 275 h 331"/>
                    <a:gd name="T10" fmla="*/ 0 w 350"/>
                    <a:gd name="T11" fmla="*/ 195 h 331"/>
                    <a:gd name="T12" fmla="*/ 195 w 350"/>
                    <a:gd name="T13" fmla="*/ 0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0" h="331">
                      <a:moveTo>
                        <a:pt x="195" y="0"/>
                      </a:moveTo>
                      <a:cubicBezTo>
                        <a:pt x="249" y="0"/>
                        <a:pt x="297" y="22"/>
                        <a:pt x="333" y="57"/>
                      </a:cubicBezTo>
                      <a:cubicBezTo>
                        <a:pt x="344" y="81"/>
                        <a:pt x="350" y="108"/>
                        <a:pt x="350" y="136"/>
                      </a:cubicBezTo>
                      <a:cubicBezTo>
                        <a:pt x="350" y="244"/>
                        <a:pt x="262" y="331"/>
                        <a:pt x="155" y="331"/>
                      </a:cubicBezTo>
                      <a:cubicBezTo>
                        <a:pt x="101" y="331"/>
                        <a:pt x="53" y="310"/>
                        <a:pt x="17" y="275"/>
                      </a:cubicBezTo>
                      <a:cubicBezTo>
                        <a:pt x="7" y="250"/>
                        <a:pt x="0" y="223"/>
                        <a:pt x="0" y="195"/>
                      </a:cubicBezTo>
                      <a:cubicBezTo>
                        <a:pt x="0" y="87"/>
                        <a:pt x="88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EBB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48" name="ïṩḷîḋé"/>
                <p:cNvSpPr/>
                <p:nvPr/>
              </p:nvSpPr>
              <p:spPr bwMode="auto">
                <a:xfrm>
                  <a:off x="6636724" y="2995314"/>
                  <a:ext cx="478099" cy="225124"/>
                </a:xfrm>
                <a:custGeom>
                  <a:avLst/>
                  <a:gdLst>
                    <a:gd name="T0" fmla="*/ 28 w 217"/>
                    <a:gd name="T1" fmla="*/ 29 h 102"/>
                    <a:gd name="T2" fmla="*/ 0 w 217"/>
                    <a:gd name="T3" fmla="*/ 69 h 102"/>
                    <a:gd name="T4" fmla="*/ 108 w 217"/>
                    <a:gd name="T5" fmla="*/ 102 h 102"/>
                    <a:gd name="T6" fmla="*/ 217 w 217"/>
                    <a:gd name="T7" fmla="*/ 69 h 102"/>
                    <a:gd name="T8" fmla="*/ 189 w 217"/>
                    <a:gd name="T9" fmla="*/ 29 h 102"/>
                    <a:gd name="T10" fmla="*/ 108 w 217"/>
                    <a:gd name="T11" fmla="*/ 0 h 102"/>
                    <a:gd name="T12" fmla="*/ 28 w 217"/>
                    <a:gd name="T13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7" h="102">
                      <a:moveTo>
                        <a:pt x="28" y="29"/>
                      </a:moveTo>
                      <a:cubicBezTo>
                        <a:pt x="15" y="37"/>
                        <a:pt x="7" y="51"/>
                        <a:pt x="0" y="69"/>
                      </a:cubicBezTo>
                      <a:cubicBezTo>
                        <a:pt x="31" y="89"/>
                        <a:pt x="68" y="102"/>
                        <a:pt x="108" y="102"/>
                      </a:cubicBezTo>
                      <a:cubicBezTo>
                        <a:pt x="149" y="102"/>
                        <a:pt x="186" y="89"/>
                        <a:pt x="217" y="69"/>
                      </a:cubicBezTo>
                      <a:cubicBezTo>
                        <a:pt x="210" y="51"/>
                        <a:pt x="201" y="37"/>
                        <a:pt x="189" y="29"/>
                      </a:cubicBezTo>
                      <a:cubicBezTo>
                        <a:pt x="152" y="6"/>
                        <a:pt x="130" y="1"/>
                        <a:pt x="108" y="0"/>
                      </a:cubicBezTo>
                      <a:cubicBezTo>
                        <a:pt x="86" y="0"/>
                        <a:pt x="64" y="6"/>
                        <a:pt x="28" y="29"/>
                      </a:cubicBezTo>
                      <a:close/>
                    </a:path>
                  </a:pathLst>
                </a:custGeom>
                <a:solidFill>
                  <a:srgbClr val="D9A1D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49" name="íSļidê"/>
                <p:cNvSpPr/>
                <p:nvPr/>
              </p:nvSpPr>
              <p:spPr bwMode="auto">
                <a:xfrm>
                  <a:off x="6769014" y="2987191"/>
                  <a:ext cx="107920" cy="105599"/>
                </a:xfrm>
                <a:prstGeom prst="ellipse">
                  <a:avLst/>
                </a:prstGeom>
                <a:solidFill>
                  <a:srgbClr val="EDCBE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50" name="iṥļíďe"/>
                <p:cNvSpPr/>
                <p:nvPr/>
              </p:nvSpPr>
              <p:spPr bwMode="auto">
                <a:xfrm>
                  <a:off x="6874613" y="2982549"/>
                  <a:ext cx="105599" cy="107920"/>
                </a:xfrm>
                <a:prstGeom prst="ellipse">
                  <a:avLst/>
                </a:prstGeom>
                <a:solidFill>
                  <a:srgbClr val="EDCBE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51" name="îṣḻïdê"/>
                <p:cNvSpPr/>
                <p:nvPr/>
              </p:nvSpPr>
              <p:spPr bwMode="auto">
                <a:xfrm>
                  <a:off x="6808468" y="2801521"/>
                  <a:ext cx="134610" cy="266900"/>
                </a:xfrm>
                <a:custGeom>
                  <a:avLst/>
                  <a:gdLst>
                    <a:gd name="T0" fmla="*/ 0 w 61"/>
                    <a:gd name="T1" fmla="*/ 0 h 121"/>
                    <a:gd name="T2" fmla="*/ 61 w 61"/>
                    <a:gd name="T3" fmla="*/ 0 h 121"/>
                    <a:gd name="T4" fmla="*/ 61 w 61"/>
                    <a:gd name="T5" fmla="*/ 88 h 121"/>
                    <a:gd name="T6" fmla="*/ 0 w 61"/>
                    <a:gd name="T7" fmla="*/ 88 h 121"/>
                    <a:gd name="T8" fmla="*/ 0 w 61"/>
                    <a:gd name="T9" fmla="*/ 0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121">
                      <a:moveTo>
                        <a:pt x="0" y="0"/>
                      </a:moveTo>
                      <a:cubicBezTo>
                        <a:pt x="61" y="0"/>
                        <a:pt x="61" y="0"/>
                        <a:pt x="61" y="0"/>
                      </a:cubicBezTo>
                      <a:cubicBezTo>
                        <a:pt x="61" y="88"/>
                        <a:pt x="61" y="88"/>
                        <a:pt x="61" y="88"/>
                      </a:cubicBezTo>
                      <a:cubicBezTo>
                        <a:pt x="61" y="118"/>
                        <a:pt x="0" y="121"/>
                        <a:pt x="0" y="8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C3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52" name="íşľîḋe"/>
                <p:cNvSpPr/>
                <p:nvPr/>
              </p:nvSpPr>
              <p:spPr bwMode="auto">
                <a:xfrm>
                  <a:off x="6740003" y="2404653"/>
                  <a:ext cx="283146" cy="284306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53" name="ïsļïḍê"/>
                <p:cNvSpPr/>
                <p:nvPr/>
              </p:nvSpPr>
              <p:spPr bwMode="auto">
                <a:xfrm>
                  <a:off x="6592628" y="2572916"/>
                  <a:ext cx="566291" cy="374820"/>
                </a:xfrm>
                <a:custGeom>
                  <a:avLst/>
                  <a:gdLst>
                    <a:gd name="T0" fmla="*/ 128 w 257"/>
                    <a:gd name="T1" fmla="*/ 0 h 170"/>
                    <a:gd name="T2" fmla="*/ 128 w 257"/>
                    <a:gd name="T3" fmla="*/ 170 h 170"/>
                    <a:gd name="T4" fmla="*/ 128 w 257"/>
                    <a:gd name="T5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57" h="170">
                      <a:moveTo>
                        <a:pt x="128" y="0"/>
                      </a:moveTo>
                      <a:cubicBezTo>
                        <a:pt x="257" y="0"/>
                        <a:pt x="205" y="170"/>
                        <a:pt x="128" y="170"/>
                      </a:cubicBezTo>
                      <a:cubicBezTo>
                        <a:pt x="52" y="170"/>
                        <a:pt x="0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5DB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54" name="iṩḷïḋè"/>
                <p:cNvSpPr/>
                <p:nvPr/>
              </p:nvSpPr>
              <p:spPr bwMode="auto">
                <a:xfrm>
                  <a:off x="6916389" y="2757425"/>
                  <a:ext cx="80070" cy="41776"/>
                </a:xfrm>
                <a:prstGeom prst="ellipse">
                  <a:avLst/>
                </a:prstGeom>
                <a:solidFill>
                  <a:srgbClr val="EDCC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55" name="íṥḻîḋê"/>
                <p:cNvSpPr/>
                <p:nvPr/>
              </p:nvSpPr>
              <p:spPr bwMode="auto">
                <a:xfrm>
                  <a:off x="6755088" y="2757425"/>
                  <a:ext cx="80070" cy="41776"/>
                </a:xfrm>
                <a:prstGeom prst="ellipse">
                  <a:avLst/>
                </a:prstGeom>
                <a:solidFill>
                  <a:srgbClr val="EDCC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56" name="iśḻíḑê"/>
                <p:cNvSpPr/>
                <p:nvPr/>
              </p:nvSpPr>
              <p:spPr bwMode="auto">
                <a:xfrm>
                  <a:off x="6910586" y="2708687"/>
                  <a:ext cx="69626" cy="46417"/>
                </a:xfrm>
                <a:custGeom>
                  <a:avLst/>
                  <a:gdLst>
                    <a:gd name="T0" fmla="*/ 0 w 32"/>
                    <a:gd name="T1" fmla="*/ 15 h 21"/>
                    <a:gd name="T2" fmla="*/ 32 w 32"/>
                    <a:gd name="T3" fmla="*/ 11 h 21"/>
                    <a:gd name="T4" fmla="*/ 0 w 32"/>
                    <a:gd name="T5" fmla="*/ 1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2" h="21">
                      <a:moveTo>
                        <a:pt x="0" y="15"/>
                      </a:moveTo>
                      <a:cubicBezTo>
                        <a:pt x="13" y="0"/>
                        <a:pt x="23" y="16"/>
                        <a:pt x="32" y="11"/>
                      </a:cubicBezTo>
                      <a:cubicBezTo>
                        <a:pt x="27" y="21"/>
                        <a:pt x="14" y="6"/>
                        <a:pt x="0" y="15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57" name="ísľîḋè"/>
                <p:cNvSpPr/>
                <p:nvPr/>
              </p:nvSpPr>
              <p:spPr bwMode="auto">
                <a:xfrm>
                  <a:off x="6769014" y="2708687"/>
                  <a:ext cx="73107" cy="46417"/>
                </a:xfrm>
                <a:custGeom>
                  <a:avLst/>
                  <a:gdLst>
                    <a:gd name="T0" fmla="*/ 33 w 33"/>
                    <a:gd name="T1" fmla="*/ 15 h 21"/>
                    <a:gd name="T2" fmla="*/ 0 w 33"/>
                    <a:gd name="T3" fmla="*/ 11 h 21"/>
                    <a:gd name="T4" fmla="*/ 33 w 33"/>
                    <a:gd name="T5" fmla="*/ 1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21">
                      <a:moveTo>
                        <a:pt x="33" y="15"/>
                      </a:moveTo>
                      <a:cubicBezTo>
                        <a:pt x="19" y="0"/>
                        <a:pt x="10" y="16"/>
                        <a:pt x="0" y="11"/>
                      </a:cubicBezTo>
                      <a:cubicBezTo>
                        <a:pt x="5" y="21"/>
                        <a:pt x="18" y="6"/>
                        <a:pt x="33" y="15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58" name="iṧḻíḋê"/>
                <p:cNvSpPr/>
                <p:nvPr/>
              </p:nvSpPr>
              <p:spPr bwMode="auto">
                <a:xfrm>
                  <a:off x="6740003" y="2713328"/>
                  <a:ext cx="271541" cy="66145"/>
                </a:xfrm>
                <a:custGeom>
                  <a:avLst/>
                  <a:gdLst>
                    <a:gd name="T0" fmla="*/ 96 w 123"/>
                    <a:gd name="T1" fmla="*/ 0 h 30"/>
                    <a:gd name="T2" fmla="*/ 114 w 123"/>
                    <a:gd name="T3" fmla="*/ 4 h 30"/>
                    <a:gd name="T4" fmla="*/ 123 w 123"/>
                    <a:gd name="T5" fmla="*/ 15 h 30"/>
                    <a:gd name="T6" fmla="*/ 114 w 123"/>
                    <a:gd name="T7" fmla="*/ 26 h 30"/>
                    <a:gd name="T8" fmla="*/ 96 w 123"/>
                    <a:gd name="T9" fmla="*/ 30 h 30"/>
                    <a:gd name="T10" fmla="*/ 78 w 123"/>
                    <a:gd name="T11" fmla="*/ 26 h 30"/>
                    <a:gd name="T12" fmla="*/ 69 w 123"/>
                    <a:gd name="T13" fmla="*/ 15 h 30"/>
                    <a:gd name="T14" fmla="*/ 69 w 123"/>
                    <a:gd name="T15" fmla="*/ 14 h 30"/>
                    <a:gd name="T16" fmla="*/ 67 w 123"/>
                    <a:gd name="T17" fmla="*/ 11 h 30"/>
                    <a:gd name="T18" fmla="*/ 61 w 123"/>
                    <a:gd name="T19" fmla="*/ 9 h 30"/>
                    <a:gd name="T20" fmla="*/ 55 w 123"/>
                    <a:gd name="T21" fmla="*/ 11 h 30"/>
                    <a:gd name="T22" fmla="*/ 53 w 123"/>
                    <a:gd name="T23" fmla="*/ 15 h 30"/>
                    <a:gd name="T24" fmla="*/ 45 w 123"/>
                    <a:gd name="T25" fmla="*/ 26 h 30"/>
                    <a:gd name="T26" fmla="*/ 27 w 123"/>
                    <a:gd name="T27" fmla="*/ 30 h 30"/>
                    <a:gd name="T28" fmla="*/ 8 w 123"/>
                    <a:gd name="T29" fmla="*/ 26 h 30"/>
                    <a:gd name="T30" fmla="*/ 0 w 123"/>
                    <a:gd name="T31" fmla="*/ 15 h 30"/>
                    <a:gd name="T32" fmla="*/ 8 w 123"/>
                    <a:gd name="T33" fmla="*/ 4 h 30"/>
                    <a:gd name="T34" fmla="*/ 27 w 123"/>
                    <a:gd name="T35" fmla="*/ 0 h 30"/>
                    <a:gd name="T36" fmla="*/ 45 w 123"/>
                    <a:gd name="T37" fmla="*/ 4 h 30"/>
                    <a:gd name="T38" fmla="*/ 51 w 123"/>
                    <a:gd name="T39" fmla="*/ 9 h 30"/>
                    <a:gd name="T40" fmla="*/ 53 w 123"/>
                    <a:gd name="T41" fmla="*/ 7 h 30"/>
                    <a:gd name="T42" fmla="*/ 61 w 123"/>
                    <a:gd name="T43" fmla="*/ 5 h 30"/>
                    <a:gd name="T44" fmla="*/ 70 w 123"/>
                    <a:gd name="T45" fmla="*/ 7 h 30"/>
                    <a:gd name="T46" fmla="*/ 71 w 123"/>
                    <a:gd name="T47" fmla="*/ 9 h 30"/>
                    <a:gd name="T48" fmla="*/ 78 w 123"/>
                    <a:gd name="T49" fmla="*/ 4 h 30"/>
                    <a:gd name="T50" fmla="*/ 96 w 123"/>
                    <a:gd name="T51" fmla="*/ 0 h 30"/>
                    <a:gd name="T52" fmla="*/ 43 w 123"/>
                    <a:gd name="T53" fmla="*/ 8 h 30"/>
                    <a:gd name="T54" fmla="*/ 27 w 123"/>
                    <a:gd name="T55" fmla="*/ 5 h 30"/>
                    <a:gd name="T56" fmla="*/ 10 w 123"/>
                    <a:gd name="T57" fmla="*/ 8 h 30"/>
                    <a:gd name="T58" fmla="*/ 4 w 123"/>
                    <a:gd name="T59" fmla="*/ 15 h 30"/>
                    <a:gd name="T60" fmla="*/ 10 w 123"/>
                    <a:gd name="T61" fmla="*/ 22 h 30"/>
                    <a:gd name="T62" fmla="*/ 27 w 123"/>
                    <a:gd name="T63" fmla="*/ 25 h 30"/>
                    <a:gd name="T64" fmla="*/ 43 w 123"/>
                    <a:gd name="T65" fmla="*/ 22 h 30"/>
                    <a:gd name="T66" fmla="*/ 49 w 123"/>
                    <a:gd name="T67" fmla="*/ 15 h 30"/>
                    <a:gd name="T68" fmla="*/ 43 w 123"/>
                    <a:gd name="T69" fmla="*/ 8 h 30"/>
                    <a:gd name="T70" fmla="*/ 74 w 123"/>
                    <a:gd name="T71" fmla="*/ 14 h 30"/>
                    <a:gd name="T72" fmla="*/ 74 w 123"/>
                    <a:gd name="T73" fmla="*/ 15 h 30"/>
                    <a:gd name="T74" fmla="*/ 74 w 123"/>
                    <a:gd name="T75" fmla="*/ 15 h 30"/>
                    <a:gd name="T76" fmla="*/ 80 w 123"/>
                    <a:gd name="T77" fmla="*/ 22 h 30"/>
                    <a:gd name="T78" fmla="*/ 96 w 123"/>
                    <a:gd name="T79" fmla="*/ 25 h 30"/>
                    <a:gd name="T80" fmla="*/ 112 w 123"/>
                    <a:gd name="T81" fmla="*/ 22 h 30"/>
                    <a:gd name="T82" fmla="*/ 118 w 123"/>
                    <a:gd name="T83" fmla="*/ 15 h 30"/>
                    <a:gd name="T84" fmla="*/ 112 w 123"/>
                    <a:gd name="T85" fmla="*/ 8 h 30"/>
                    <a:gd name="T86" fmla="*/ 96 w 123"/>
                    <a:gd name="T87" fmla="*/ 5 h 30"/>
                    <a:gd name="T88" fmla="*/ 80 w 123"/>
                    <a:gd name="T89" fmla="*/ 8 h 30"/>
                    <a:gd name="T90" fmla="*/ 74 w 123"/>
                    <a:gd name="T91" fmla="*/ 1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23" h="30">
                      <a:moveTo>
                        <a:pt x="96" y="0"/>
                      </a:moveTo>
                      <a:cubicBezTo>
                        <a:pt x="103" y="0"/>
                        <a:pt x="109" y="2"/>
                        <a:pt x="114" y="4"/>
                      </a:cubicBezTo>
                      <a:cubicBezTo>
                        <a:pt x="119" y="7"/>
                        <a:pt x="123" y="11"/>
                        <a:pt x="123" y="15"/>
                      </a:cubicBezTo>
                      <a:cubicBezTo>
                        <a:pt x="123" y="19"/>
                        <a:pt x="119" y="23"/>
                        <a:pt x="114" y="26"/>
                      </a:cubicBezTo>
                      <a:cubicBezTo>
                        <a:pt x="109" y="28"/>
                        <a:pt x="103" y="30"/>
                        <a:pt x="96" y="30"/>
                      </a:cubicBezTo>
                      <a:cubicBezTo>
                        <a:pt x="89" y="30"/>
                        <a:pt x="82" y="28"/>
                        <a:pt x="78" y="26"/>
                      </a:cubicBezTo>
                      <a:cubicBezTo>
                        <a:pt x="72" y="23"/>
                        <a:pt x="69" y="19"/>
                        <a:pt x="69" y="15"/>
                      </a:cubicBezTo>
                      <a:cubicBezTo>
                        <a:pt x="69" y="15"/>
                        <a:pt x="69" y="14"/>
                        <a:pt x="69" y="14"/>
                      </a:cubicBezTo>
                      <a:cubicBezTo>
                        <a:pt x="69" y="13"/>
                        <a:pt x="68" y="12"/>
                        <a:pt x="67" y="11"/>
                      </a:cubicBezTo>
                      <a:cubicBezTo>
                        <a:pt x="66" y="10"/>
                        <a:pt x="64" y="9"/>
                        <a:pt x="61" y="9"/>
                      </a:cubicBezTo>
                      <a:cubicBezTo>
                        <a:pt x="59" y="9"/>
                        <a:pt x="57" y="10"/>
                        <a:pt x="55" y="11"/>
                      </a:cubicBezTo>
                      <a:cubicBezTo>
                        <a:pt x="54" y="12"/>
                        <a:pt x="53" y="13"/>
                        <a:pt x="53" y="15"/>
                      </a:cubicBezTo>
                      <a:cubicBezTo>
                        <a:pt x="53" y="19"/>
                        <a:pt x="50" y="23"/>
                        <a:pt x="45" y="26"/>
                      </a:cubicBezTo>
                      <a:cubicBezTo>
                        <a:pt x="40" y="28"/>
                        <a:pt x="34" y="30"/>
                        <a:pt x="27" y="30"/>
                      </a:cubicBezTo>
                      <a:cubicBezTo>
                        <a:pt x="20" y="30"/>
                        <a:pt x="13" y="28"/>
                        <a:pt x="8" y="26"/>
                      </a:cubicBezTo>
                      <a:cubicBezTo>
                        <a:pt x="3" y="23"/>
                        <a:pt x="0" y="19"/>
                        <a:pt x="0" y="15"/>
                      </a:cubicBezTo>
                      <a:cubicBezTo>
                        <a:pt x="0" y="11"/>
                        <a:pt x="3" y="7"/>
                        <a:pt x="8" y="4"/>
                      </a:cubicBezTo>
                      <a:cubicBezTo>
                        <a:pt x="13" y="2"/>
                        <a:pt x="20" y="0"/>
                        <a:pt x="27" y="0"/>
                      </a:cubicBezTo>
                      <a:cubicBezTo>
                        <a:pt x="34" y="0"/>
                        <a:pt x="40" y="2"/>
                        <a:pt x="45" y="4"/>
                      </a:cubicBezTo>
                      <a:cubicBezTo>
                        <a:pt x="48" y="6"/>
                        <a:pt x="50" y="7"/>
                        <a:pt x="51" y="9"/>
                      </a:cubicBezTo>
                      <a:cubicBezTo>
                        <a:pt x="52" y="9"/>
                        <a:pt x="52" y="8"/>
                        <a:pt x="53" y="7"/>
                      </a:cubicBezTo>
                      <a:cubicBezTo>
                        <a:pt x="55" y="6"/>
                        <a:pt x="58" y="5"/>
                        <a:pt x="61" y="5"/>
                      </a:cubicBezTo>
                      <a:cubicBezTo>
                        <a:pt x="65" y="5"/>
                        <a:pt x="68" y="6"/>
                        <a:pt x="70" y="7"/>
                      </a:cubicBezTo>
                      <a:cubicBezTo>
                        <a:pt x="70" y="8"/>
                        <a:pt x="71" y="8"/>
                        <a:pt x="71" y="9"/>
                      </a:cubicBezTo>
                      <a:cubicBezTo>
                        <a:pt x="73" y="7"/>
                        <a:pt x="75" y="6"/>
                        <a:pt x="78" y="4"/>
                      </a:cubicBezTo>
                      <a:cubicBezTo>
                        <a:pt x="82" y="2"/>
                        <a:pt x="89" y="0"/>
                        <a:pt x="96" y="0"/>
                      </a:cubicBezTo>
                      <a:close/>
                      <a:moveTo>
                        <a:pt x="43" y="8"/>
                      </a:moveTo>
                      <a:cubicBezTo>
                        <a:pt x="39" y="6"/>
                        <a:pt x="33" y="5"/>
                        <a:pt x="27" y="5"/>
                      </a:cubicBezTo>
                      <a:cubicBezTo>
                        <a:pt x="20" y="5"/>
                        <a:pt x="14" y="6"/>
                        <a:pt x="10" y="8"/>
                      </a:cubicBezTo>
                      <a:cubicBezTo>
                        <a:pt x="7" y="10"/>
                        <a:pt x="4" y="12"/>
                        <a:pt x="4" y="15"/>
                      </a:cubicBezTo>
                      <a:cubicBezTo>
                        <a:pt x="4" y="17"/>
                        <a:pt x="7" y="20"/>
                        <a:pt x="10" y="22"/>
                      </a:cubicBezTo>
                      <a:cubicBezTo>
                        <a:pt x="14" y="24"/>
                        <a:pt x="20" y="25"/>
                        <a:pt x="27" y="25"/>
                      </a:cubicBezTo>
                      <a:cubicBezTo>
                        <a:pt x="33" y="25"/>
                        <a:pt x="39" y="24"/>
                        <a:pt x="43" y="22"/>
                      </a:cubicBezTo>
                      <a:cubicBezTo>
                        <a:pt x="47" y="20"/>
                        <a:pt x="49" y="17"/>
                        <a:pt x="49" y="15"/>
                      </a:cubicBezTo>
                      <a:cubicBezTo>
                        <a:pt x="49" y="12"/>
                        <a:pt x="47" y="10"/>
                        <a:pt x="43" y="8"/>
                      </a:cubicBezTo>
                      <a:close/>
                      <a:moveTo>
                        <a:pt x="74" y="14"/>
                      </a:moveTo>
                      <a:cubicBezTo>
                        <a:pt x="74" y="14"/>
                        <a:pt x="74" y="15"/>
                        <a:pt x="74" y="15"/>
                      </a:cubicBezTo>
                      <a:cubicBezTo>
                        <a:pt x="74" y="15"/>
                        <a:pt x="74" y="15"/>
                        <a:pt x="74" y="15"/>
                      </a:cubicBezTo>
                      <a:cubicBezTo>
                        <a:pt x="74" y="17"/>
                        <a:pt x="76" y="20"/>
                        <a:pt x="80" y="22"/>
                      </a:cubicBezTo>
                      <a:cubicBezTo>
                        <a:pt x="84" y="24"/>
                        <a:pt x="89" y="25"/>
                        <a:pt x="96" y="25"/>
                      </a:cubicBezTo>
                      <a:cubicBezTo>
                        <a:pt x="102" y="25"/>
                        <a:pt x="108" y="24"/>
                        <a:pt x="112" y="22"/>
                      </a:cubicBezTo>
                      <a:cubicBezTo>
                        <a:pt x="116" y="20"/>
                        <a:pt x="118" y="17"/>
                        <a:pt x="118" y="15"/>
                      </a:cubicBezTo>
                      <a:cubicBezTo>
                        <a:pt x="118" y="12"/>
                        <a:pt x="116" y="10"/>
                        <a:pt x="112" y="8"/>
                      </a:cubicBezTo>
                      <a:cubicBezTo>
                        <a:pt x="108" y="6"/>
                        <a:pt x="102" y="5"/>
                        <a:pt x="96" y="5"/>
                      </a:cubicBezTo>
                      <a:cubicBezTo>
                        <a:pt x="89" y="5"/>
                        <a:pt x="84" y="6"/>
                        <a:pt x="80" y="8"/>
                      </a:cubicBezTo>
                      <a:cubicBezTo>
                        <a:pt x="76" y="10"/>
                        <a:pt x="74" y="12"/>
                        <a:pt x="74" y="14"/>
                      </a:cubicBezTo>
                      <a:close/>
                    </a:path>
                  </a:pathLst>
                </a:custGeom>
                <a:solidFill>
                  <a:srgbClr val="8BA7B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59" name="í$lîḍè"/>
                <p:cNvSpPr/>
                <p:nvPr/>
              </p:nvSpPr>
              <p:spPr bwMode="auto">
                <a:xfrm>
                  <a:off x="6671537" y="2504450"/>
                  <a:ext cx="406152" cy="304034"/>
                </a:xfrm>
                <a:custGeom>
                  <a:avLst/>
                  <a:gdLst>
                    <a:gd name="T0" fmla="*/ 128 w 184"/>
                    <a:gd name="T1" fmla="*/ 48 h 138"/>
                    <a:gd name="T2" fmla="*/ 162 w 184"/>
                    <a:gd name="T3" fmla="*/ 102 h 138"/>
                    <a:gd name="T4" fmla="*/ 175 w 184"/>
                    <a:gd name="T5" fmla="*/ 106 h 138"/>
                    <a:gd name="T6" fmla="*/ 94 w 184"/>
                    <a:gd name="T7" fmla="*/ 0 h 138"/>
                    <a:gd name="T8" fmla="*/ 10 w 184"/>
                    <a:gd name="T9" fmla="*/ 102 h 138"/>
                    <a:gd name="T10" fmla="*/ 25 w 184"/>
                    <a:gd name="T11" fmla="*/ 102 h 138"/>
                    <a:gd name="T12" fmla="*/ 128 w 184"/>
                    <a:gd name="T13" fmla="*/ 48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4" h="138">
                      <a:moveTo>
                        <a:pt x="128" y="48"/>
                      </a:moveTo>
                      <a:cubicBezTo>
                        <a:pt x="149" y="57"/>
                        <a:pt x="158" y="84"/>
                        <a:pt x="162" y="102"/>
                      </a:cubicBezTo>
                      <a:cubicBezTo>
                        <a:pt x="169" y="128"/>
                        <a:pt x="165" y="125"/>
                        <a:pt x="175" y="106"/>
                      </a:cubicBezTo>
                      <a:cubicBezTo>
                        <a:pt x="184" y="86"/>
                        <a:pt x="161" y="0"/>
                        <a:pt x="94" y="0"/>
                      </a:cubicBezTo>
                      <a:cubicBezTo>
                        <a:pt x="28" y="0"/>
                        <a:pt x="0" y="66"/>
                        <a:pt x="10" y="102"/>
                      </a:cubicBezTo>
                      <a:cubicBezTo>
                        <a:pt x="19" y="138"/>
                        <a:pt x="19" y="129"/>
                        <a:pt x="25" y="102"/>
                      </a:cubicBezTo>
                      <a:cubicBezTo>
                        <a:pt x="40" y="32"/>
                        <a:pt x="93" y="62"/>
                        <a:pt x="128" y="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60" name="íŝľíḍé"/>
                <p:cNvSpPr/>
                <p:nvPr/>
              </p:nvSpPr>
              <p:spPr bwMode="auto">
                <a:xfrm>
                  <a:off x="7024309" y="2698243"/>
                  <a:ext cx="48738" cy="92835"/>
                </a:xfrm>
                <a:custGeom>
                  <a:avLst/>
                  <a:gdLst>
                    <a:gd name="T0" fmla="*/ 15 w 22"/>
                    <a:gd name="T1" fmla="*/ 1 h 42"/>
                    <a:gd name="T2" fmla="*/ 19 w 22"/>
                    <a:gd name="T3" fmla="*/ 23 h 42"/>
                    <a:gd name="T4" fmla="*/ 6 w 22"/>
                    <a:gd name="T5" fmla="*/ 41 h 42"/>
                    <a:gd name="T6" fmla="*/ 2 w 22"/>
                    <a:gd name="T7" fmla="*/ 19 h 42"/>
                    <a:gd name="T8" fmla="*/ 15 w 22"/>
                    <a:gd name="T9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42">
                      <a:moveTo>
                        <a:pt x="15" y="1"/>
                      </a:moveTo>
                      <a:cubicBezTo>
                        <a:pt x="20" y="2"/>
                        <a:pt x="22" y="12"/>
                        <a:pt x="19" y="23"/>
                      </a:cubicBezTo>
                      <a:cubicBezTo>
                        <a:pt x="17" y="34"/>
                        <a:pt x="11" y="42"/>
                        <a:pt x="6" y="41"/>
                      </a:cubicBezTo>
                      <a:cubicBezTo>
                        <a:pt x="2" y="40"/>
                        <a:pt x="0" y="30"/>
                        <a:pt x="2" y="19"/>
                      </a:cubicBezTo>
                      <a:cubicBezTo>
                        <a:pt x="5" y="8"/>
                        <a:pt x="10" y="0"/>
                        <a:pt x="15" y="1"/>
                      </a:cubicBezTo>
                      <a:close/>
                    </a:path>
                  </a:pathLst>
                </a:custGeom>
                <a:solidFill>
                  <a:srgbClr val="F5DB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61" name="iŝḷîḑê"/>
                <p:cNvSpPr/>
                <p:nvPr/>
              </p:nvSpPr>
              <p:spPr bwMode="auto">
                <a:xfrm>
                  <a:off x="6678500" y="2698243"/>
                  <a:ext cx="48738" cy="92835"/>
                </a:xfrm>
                <a:custGeom>
                  <a:avLst/>
                  <a:gdLst>
                    <a:gd name="T0" fmla="*/ 7 w 22"/>
                    <a:gd name="T1" fmla="*/ 1 h 42"/>
                    <a:gd name="T2" fmla="*/ 3 w 22"/>
                    <a:gd name="T3" fmla="*/ 23 h 42"/>
                    <a:gd name="T4" fmla="*/ 15 w 22"/>
                    <a:gd name="T5" fmla="*/ 41 h 42"/>
                    <a:gd name="T6" fmla="*/ 20 w 22"/>
                    <a:gd name="T7" fmla="*/ 19 h 42"/>
                    <a:gd name="T8" fmla="*/ 7 w 22"/>
                    <a:gd name="T9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42">
                      <a:moveTo>
                        <a:pt x="7" y="1"/>
                      </a:moveTo>
                      <a:cubicBezTo>
                        <a:pt x="2" y="2"/>
                        <a:pt x="0" y="12"/>
                        <a:pt x="3" y="23"/>
                      </a:cubicBezTo>
                      <a:cubicBezTo>
                        <a:pt x="5" y="34"/>
                        <a:pt x="11" y="42"/>
                        <a:pt x="15" y="41"/>
                      </a:cubicBezTo>
                      <a:cubicBezTo>
                        <a:pt x="20" y="40"/>
                        <a:pt x="22" y="30"/>
                        <a:pt x="20" y="19"/>
                      </a:cubicBezTo>
                      <a:cubicBezTo>
                        <a:pt x="17" y="8"/>
                        <a:pt x="11" y="0"/>
                        <a:pt x="7" y="1"/>
                      </a:cubicBezTo>
                      <a:close/>
                    </a:path>
                  </a:pathLst>
                </a:custGeom>
                <a:solidFill>
                  <a:srgbClr val="F5DB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62" name="iṣļïḓe"/>
                <p:cNvSpPr/>
                <p:nvPr/>
              </p:nvSpPr>
              <p:spPr bwMode="auto">
                <a:xfrm>
                  <a:off x="6752767" y="2466156"/>
                  <a:ext cx="312157" cy="369018"/>
                </a:xfrm>
                <a:custGeom>
                  <a:avLst/>
                  <a:gdLst>
                    <a:gd name="T0" fmla="*/ 11 w 141"/>
                    <a:gd name="T1" fmla="*/ 31 h 167"/>
                    <a:gd name="T2" fmla="*/ 94 w 141"/>
                    <a:gd name="T3" fmla="*/ 123 h 167"/>
                    <a:gd name="T4" fmla="*/ 122 w 141"/>
                    <a:gd name="T5" fmla="*/ 167 h 167"/>
                    <a:gd name="T6" fmla="*/ 128 w 141"/>
                    <a:gd name="T7" fmla="*/ 122 h 167"/>
                    <a:gd name="T8" fmla="*/ 123 w 141"/>
                    <a:gd name="T9" fmla="*/ 76 h 167"/>
                    <a:gd name="T10" fmla="*/ 11 w 141"/>
                    <a:gd name="T11" fmla="*/ 31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1" h="167">
                      <a:moveTo>
                        <a:pt x="11" y="31"/>
                      </a:moveTo>
                      <a:cubicBezTo>
                        <a:pt x="0" y="63"/>
                        <a:pt x="50" y="104"/>
                        <a:pt x="94" y="123"/>
                      </a:cubicBezTo>
                      <a:cubicBezTo>
                        <a:pt x="113" y="132"/>
                        <a:pt x="141" y="130"/>
                        <a:pt x="122" y="167"/>
                      </a:cubicBezTo>
                      <a:cubicBezTo>
                        <a:pt x="141" y="146"/>
                        <a:pt x="136" y="134"/>
                        <a:pt x="128" y="122"/>
                      </a:cubicBezTo>
                      <a:cubicBezTo>
                        <a:pt x="123" y="114"/>
                        <a:pt x="128" y="82"/>
                        <a:pt x="123" y="76"/>
                      </a:cubicBezTo>
                      <a:cubicBezTo>
                        <a:pt x="84" y="32"/>
                        <a:pt x="55" y="0"/>
                        <a:pt x="11" y="3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63" name="íṡlíḓè"/>
                <p:cNvSpPr/>
                <p:nvPr/>
              </p:nvSpPr>
              <p:spPr bwMode="auto">
                <a:xfrm>
                  <a:off x="6686623" y="2406974"/>
                  <a:ext cx="292429" cy="428200"/>
                </a:xfrm>
                <a:custGeom>
                  <a:avLst/>
                  <a:gdLst>
                    <a:gd name="T0" fmla="*/ 120 w 132"/>
                    <a:gd name="T1" fmla="*/ 31 h 194"/>
                    <a:gd name="T2" fmla="*/ 65 w 132"/>
                    <a:gd name="T3" fmla="*/ 108 h 194"/>
                    <a:gd name="T4" fmla="*/ 20 w 132"/>
                    <a:gd name="T5" fmla="*/ 194 h 194"/>
                    <a:gd name="T6" fmla="*/ 18 w 132"/>
                    <a:gd name="T7" fmla="*/ 131 h 194"/>
                    <a:gd name="T8" fmla="*/ 19 w 132"/>
                    <a:gd name="T9" fmla="*/ 103 h 194"/>
                    <a:gd name="T10" fmla="*/ 120 w 132"/>
                    <a:gd name="T11" fmla="*/ 31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2" h="194">
                      <a:moveTo>
                        <a:pt x="120" y="31"/>
                      </a:moveTo>
                      <a:cubicBezTo>
                        <a:pt x="132" y="63"/>
                        <a:pt x="110" y="89"/>
                        <a:pt x="65" y="108"/>
                      </a:cubicBezTo>
                      <a:cubicBezTo>
                        <a:pt x="47" y="117"/>
                        <a:pt x="1" y="157"/>
                        <a:pt x="20" y="194"/>
                      </a:cubicBezTo>
                      <a:cubicBezTo>
                        <a:pt x="0" y="173"/>
                        <a:pt x="10" y="143"/>
                        <a:pt x="18" y="131"/>
                      </a:cubicBezTo>
                      <a:cubicBezTo>
                        <a:pt x="23" y="123"/>
                        <a:pt x="14" y="109"/>
                        <a:pt x="19" y="103"/>
                      </a:cubicBezTo>
                      <a:cubicBezTo>
                        <a:pt x="58" y="59"/>
                        <a:pt x="76" y="0"/>
                        <a:pt x="120" y="3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64" name="îṧlïḍê"/>
                <p:cNvSpPr/>
                <p:nvPr/>
              </p:nvSpPr>
              <p:spPr bwMode="auto">
                <a:xfrm>
                  <a:off x="6850244" y="2774831"/>
                  <a:ext cx="70786" cy="60343"/>
                </a:xfrm>
                <a:custGeom>
                  <a:avLst/>
                  <a:gdLst>
                    <a:gd name="T0" fmla="*/ 18 w 32"/>
                    <a:gd name="T1" fmla="*/ 0 h 27"/>
                    <a:gd name="T2" fmla="*/ 0 w 32"/>
                    <a:gd name="T3" fmla="*/ 18 h 27"/>
                    <a:gd name="T4" fmla="*/ 18 w 32"/>
                    <a:gd name="T5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2" h="27">
                      <a:moveTo>
                        <a:pt x="18" y="0"/>
                      </a:moveTo>
                      <a:cubicBezTo>
                        <a:pt x="32" y="20"/>
                        <a:pt x="10" y="27"/>
                        <a:pt x="0" y="18"/>
                      </a:cubicBezTo>
                      <a:cubicBezTo>
                        <a:pt x="11" y="20"/>
                        <a:pt x="25" y="16"/>
                        <a:pt x="18" y="0"/>
                      </a:cubicBezTo>
                      <a:close/>
                    </a:path>
                  </a:pathLst>
                </a:custGeom>
                <a:solidFill>
                  <a:srgbClr val="DDC3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65" name="îṡḻîḓê"/>
                <p:cNvSpPr/>
                <p:nvPr/>
              </p:nvSpPr>
              <p:spPr bwMode="auto">
                <a:xfrm>
                  <a:off x="6839800" y="2838655"/>
                  <a:ext cx="70786" cy="33653"/>
                </a:xfrm>
                <a:custGeom>
                  <a:avLst/>
                  <a:gdLst>
                    <a:gd name="T0" fmla="*/ 32 w 32"/>
                    <a:gd name="T1" fmla="*/ 0 h 15"/>
                    <a:gd name="T2" fmla="*/ 16 w 32"/>
                    <a:gd name="T3" fmla="*/ 15 h 15"/>
                    <a:gd name="T4" fmla="*/ 0 w 32"/>
                    <a:gd name="T5" fmla="*/ 0 h 15"/>
                    <a:gd name="T6" fmla="*/ 16 w 32"/>
                    <a:gd name="T7" fmla="*/ 3 h 15"/>
                    <a:gd name="T8" fmla="*/ 32 w 32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15">
                      <a:moveTo>
                        <a:pt x="32" y="0"/>
                      </a:moveTo>
                      <a:cubicBezTo>
                        <a:pt x="32" y="8"/>
                        <a:pt x="25" y="15"/>
                        <a:pt x="16" y="15"/>
                      </a:cubicBezTo>
                      <a:cubicBezTo>
                        <a:pt x="8" y="15"/>
                        <a:pt x="1" y="8"/>
                        <a:pt x="0" y="0"/>
                      </a:cubicBezTo>
                      <a:cubicBezTo>
                        <a:pt x="5" y="2"/>
                        <a:pt x="10" y="3"/>
                        <a:pt x="16" y="3"/>
                      </a:cubicBezTo>
                      <a:cubicBezTo>
                        <a:pt x="22" y="3"/>
                        <a:pt x="28" y="2"/>
                        <a:pt x="32" y="0"/>
                      </a:cubicBezTo>
                      <a:close/>
                    </a:path>
                  </a:pathLst>
                </a:custGeom>
                <a:solidFill>
                  <a:srgbClr val="D675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66" name="íšḷïḑé"/>
                <p:cNvSpPr/>
                <p:nvPr/>
              </p:nvSpPr>
              <p:spPr bwMode="auto">
                <a:xfrm>
                  <a:off x="6908266" y="2693601"/>
                  <a:ext cx="76589" cy="13925"/>
                </a:xfrm>
                <a:custGeom>
                  <a:avLst/>
                  <a:gdLst>
                    <a:gd name="T0" fmla="*/ 2 w 35"/>
                    <a:gd name="T1" fmla="*/ 5 h 6"/>
                    <a:gd name="T2" fmla="*/ 0 w 35"/>
                    <a:gd name="T3" fmla="*/ 4 h 6"/>
                    <a:gd name="T4" fmla="*/ 1 w 35"/>
                    <a:gd name="T5" fmla="*/ 3 h 6"/>
                    <a:gd name="T6" fmla="*/ 17 w 35"/>
                    <a:gd name="T7" fmla="*/ 1 h 6"/>
                    <a:gd name="T8" fmla="*/ 34 w 35"/>
                    <a:gd name="T9" fmla="*/ 2 h 6"/>
                    <a:gd name="T10" fmla="*/ 35 w 35"/>
                    <a:gd name="T11" fmla="*/ 4 h 6"/>
                    <a:gd name="T12" fmla="*/ 34 w 35"/>
                    <a:gd name="T13" fmla="*/ 5 h 6"/>
                    <a:gd name="T14" fmla="*/ 17 w 35"/>
                    <a:gd name="T15" fmla="*/ 3 h 6"/>
                    <a:gd name="T16" fmla="*/ 2 w 35"/>
                    <a:gd name="T17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" h="6">
                      <a:moveTo>
                        <a:pt x="2" y="5"/>
                      </a:moveTo>
                      <a:cubicBezTo>
                        <a:pt x="1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1" y="3"/>
                      </a:cubicBezTo>
                      <a:cubicBezTo>
                        <a:pt x="6" y="1"/>
                        <a:pt x="11" y="1"/>
                        <a:pt x="17" y="1"/>
                      </a:cubicBezTo>
                      <a:cubicBezTo>
                        <a:pt x="22" y="0"/>
                        <a:pt x="28" y="1"/>
                        <a:pt x="34" y="2"/>
                      </a:cubicBezTo>
                      <a:cubicBezTo>
                        <a:pt x="35" y="2"/>
                        <a:pt x="35" y="3"/>
                        <a:pt x="35" y="4"/>
                      </a:cubicBezTo>
                      <a:cubicBezTo>
                        <a:pt x="35" y="4"/>
                        <a:pt x="34" y="5"/>
                        <a:pt x="34" y="5"/>
                      </a:cubicBezTo>
                      <a:cubicBezTo>
                        <a:pt x="28" y="4"/>
                        <a:pt x="22" y="3"/>
                        <a:pt x="17" y="3"/>
                      </a:cubicBezTo>
                      <a:cubicBezTo>
                        <a:pt x="11" y="3"/>
                        <a:pt x="6" y="4"/>
                        <a:pt x="2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67" name="îṡlïḋé"/>
                <p:cNvSpPr/>
                <p:nvPr/>
              </p:nvSpPr>
              <p:spPr bwMode="auto">
                <a:xfrm>
                  <a:off x="6764372" y="2698243"/>
                  <a:ext cx="78909" cy="10444"/>
                </a:xfrm>
                <a:custGeom>
                  <a:avLst/>
                  <a:gdLst>
                    <a:gd name="T0" fmla="*/ 35 w 36"/>
                    <a:gd name="T1" fmla="*/ 2 h 5"/>
                    <a:gd name="T2" fmla="*/ 35 w 36"/>
                    <a:gd name="T3" fmla="*/ 4 h 5"/>
                    <a:gd name="T4" fmla="*/ 34 w 36"/>
                    <a:gd name="T5" fmla="*/ 5 h 5"/>
                    <a:gd name="T6" fmla="*/ 19 w 36"/>
                    <a:gd name="T7" fmla="*/ 3 h 5"/>
                    <a:gd name="T8" fmla="*/ 2 w 36"/>
                    <a:gd name="T9" fmla="*/ 4 h 5"/>
                    <a:gd name="T10" fmla="*/ 0 w 36"/>
                    <a:gd name="T11" fmla="*/ 3 h 5"/>
                    <a:gd name="T12" fmla="*/ 1 w 36"/>
                    <a:gd name="T13" fmla="*/ 2 h 5"/>
                    <a:gd name="T14" fmla="*/ 19 w 36"/>
                    <a:gd name="T15" fmla="*/ 0 h 5"/>
                    <a:gd name="T16" fmla="*/ 35 w 36"/>
                    <a:gd name="T1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5">
                      <a:moveTo>
                        <a:pt x="35" y="2"/>
                      </a:moveTo>
                      <a:cubicBezTo>
                        <a:pt x="35" y="2"/>
                        <a:pt x="36" y="3"/>
                        <a:pt x="35" y="4"/>
                      </a:cubicBezTo>
                      <a:cubicBezTo>
                        <a:pt x="35" y="5"/>
                        <a:pt x="34" y="5"/>
                        <a:pt x="34" y="5"/>
                      </a:cubicBezTo>
                      <a:cubicBezTo>
                        <a:pt x="29" y="4"/>
                        <a:pt x="24" y="3"/>
                        <a:pt x="19" y="3"/>
                      </a:cubicBezTo>
                      <a:cubicBezTo>
                        <a:pt x="14" y="3"/>
                        <a:pt x="8" y="3"/>
                        <a:pt x="2" y="4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8" y="0"/>
                        <a:pt x="13" y="0"/>
                        <a:pt x="19" y="0"/>
                      </a:cubicBezTo>
                      <a:cubicBezTo>
                        <a:pt x="25" y="0"/>
                        <a:pt x="30" y="1"/>
                        <a:pt x="3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3876084" y="2233852"/>
                <a:ext cx="576757" cy="575980"/>
                <a:chOff x="3016172" y="3634713"/>
                <a:chExt cx="861042" cy="859881"/>
              </a:xfrm>
            </p:grpSpPr>
            <p:sp>
              <p:nvSpPr>
                <p:cNvPr id="123" name="iś1îḋê"/>
                <p:cNvSpPr/>
                <p:nvPr/>
              </p:nvSpPr>
              <p:spPr bwMode="auto">
                <a:xfrm>
                  <a:off x="3016172" y="3634713"/>
                  <a:ext cx="861042" cy="859881"/>
                </a:xfrm>
                <a:prstGeom prst="ellipse">
                  <a:avLst/>
                </a:prstGeom>
                <a:solidFill>
                  <a:srgbClr val="7192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24" name="ïṥ1ïďè"/>
                <p:cNvSpPr/>
                <p:nvPr/>
              </p:nvSpPr>
              <p:spPr bwMode="auto">
                <a:xfrm>
                  <a:off x="3016172" y="3634713"/>
                  <a:ext cx="770528" cy="729913"/>
                </a:xfrm>
                <a:custGeom>
                  <a:avLst/>
                  <a:gdLst>
                    <a:gd name="T0" fmla="*/ 195 w 349"/>
                    <a:gd name="T1" fmla="*/ 0 h 331"/>
                    <a:gd name="T2" fmla="*/ 332 w 349"/>
                    <a:gd name="T3" fmla="*/ 57 h 331"/>
                    <a:gd name="T4" fmla="*/ 349 w 349"/>
                    <a:gd name="T5" fmla="*/ 136 h 331"/>
                    <a:gd name="T6" fmla="*/ 154 w 349"/>
                    <a:gd name="T7" fmla="*/ 331 h 331"/>
                    <a:gd name="T8" fmla="*/ 17 w 349"/>
                    <a:gd name="T9" fmla="*/ 275 h 331"/>
                    <a:gd name="T10" fmla="*/ 0 w 349"/>
                    <a:gd name="T11" fmla="*/ 195 h 331"/>
                    <a:gd name="T12" fmla="*/ 195 w 349"/>
                    <a:gd name="T13" fmla="*/ 0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9" h="331">
                      <a:moveTo>
                        <a:pt x="195" y="0"/>
                      </a:moveTo>
                      <a:cubicBezTo>
                        <a:pt x="248" y="0"/>
                        <a:pt x="297" y="22"/>
                        <a:pt x="332" y="57"/>
                      </a:cubicBezTo>
                      <a:cubicBezTo>
                        <a:pt x="343" y="81"/>
                        <a:pt x="349" y="108"/>
                        <a:pt x="349" y="136"/>
                      </a:cubicBezTo>
                      <a:cubicBezTo>
                        <a:pt x="349" y="244"/>
                        <a:pt x="262" y="331"/>
                        <a:pt x="154" y="331"/>
                      </a:cubicBezTo>
                      <a:cubicBezTo>
                        <a:pt x="101" y="331"/>
                        <a:pt x="52" y="310"/>
                        <a:pt x="17" y="275"/>
                      </a:cubicBezTo>
                      <a:cubicBezTo>
                        <a:pt x="6" y="250"/>
                        <a:pt x="0" y="223"/>
                        <a:pt x="0" y="195"/>
                      </a:cubicBezTo>
                      <a:cubicBezTo>
                        <a:pt x="0" y="87"/>
                        <a:pt x="87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8BA7B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25" name="ïşḻîḍè"/>
                <p:cNvSpPr/>
                <p:nvPr/>
              </p:nvSpPr>
              <p:spPr bwMode="auto">
                <a:xfrm>
                  <a:off x="3016172" y="3634713"/>
                  <a:ext cx="770528" cy="729913"/>
                </a:xfrm>
                <a:custGeom>
                  <a:avLst/>
                  <a:gdLst>
                    <a:gd name="T0" fmla="*/ 195 w 349"/>
                    <a:gd name="T1" fmla="*/ 0 h 331"/>
                    <a:gd name="T2" fmla="*/ 332 w 349"/>
                    <a:gd name="T3" fmla="*/ 57 h 331"/>
                    <a:gd name="T4" fmla="*/ 349 w 349"/>
                    <a:gd name="T5" fmla="*/ 136 h 331"/>
                    <a:gd name="T6" fmla="*/ 154 w 349"/>
                    <a:gd name="T7" fmla="*/ 331 h 331"/>
                    <a:gd name="T8" fmla="*/ 17 w 349"/>
                    <a:gd name="T9" fmla="*/ 275 h 331"/>
                    <a:gd name="T10" fmla="*/ 0 w 349"/>
                    <a:gd name="T11" fmla="*/ 195 h 331"/>
                    <a:gd name="T12" fmla="*/ 195 w 349"/>
                    <a:gd name="T13" fmla="*/ 0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9" h="331">
                      <a:moveTo>
                        <a:pt x="195" y="0"/>
                      </a:moveTo>
                      <a:cubicBezTo>
                        <a:pt x="248" y="0"/>
                        <a:pt x="297" y="22"/>
                        <a:pt x="332" y="57"/>
                      </a:cubicBezTo>
                      <a:cubicBezTo>
                        <a:pt x="343" y="81"/>
                        <a:pt x="349" y="108"/>
                        <a:pt x="349" y="136"/>
                      </a:cubicBezTo>
                      <a:cubicBezTo>
                        <a:pt x="349" y="244"/>
                        <a:pt x="262" y="331"/>
                        <a:pt x="154" y="331"/>
                      </a:cubicBezTo>
                      <a:cubicBezTo>
                        <a:pt x="101" y="331"/>
                        <a:pt x="52" y="310"/>
                        <a:pt x="17" y="275"/>
                      </a:cubicBezTo>
                      <a:cubicBezTo>
                        <a:pt x="6" y="250"/>
                        <a:pt x="0" y="223"/>
                        <a:pt x="0" y="195"/>
                      </a:cubicBezTo>
                      <a:cubicBezTo>
                        <a:pt x="0" y="87"/>
                        <a:pt x="87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8BA7B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26" name="ïsḷïḋé"/>
                <p:cNvSpPr/>
                <p:nvPr/>
              </p:nvSpPr>
              <p:spPr bwMode="auto">
                <a:xfrm>
                  <a:off x="3192558" y="3718264"/>
                  <a:ext cx="530318" cy="641720"/>
                </a:xfrm>
                <a:custGeom>
                  <a:avLst/>
                  <a:gdLst>
                    <a:gd name="T0" fmla="*/ 8 w 240"/>
                    <a:gd name="T1" fmla="*/ 177 h 291"/>
                    <a:gd name="T2" fmla="*/ 24 w 240"/>
                    <a:gd name="T3" fmla="*/ 168 h 291"/>
                    <a:gd name="T4" fmla="*/ 54 w 240"/>
                    <a:gd name="T5" fmla="*/ 36 h 291"/>
                    <a:gd name="T6" fmla="*/ 163 w 240"/>
                    <a:gd name="T7" fmla="*/ 31 h 291"/>
                    <a:gd name="T8" fmla="*/ 209 w 240"/>
                    <a:gd name="T9" fmla="*/ 169 h 291"/>
                    <a:gd name="T10" fmla="*/ 224 w 240"/>
                    <a:gd name="T11" fmla="*/ 176 h 291"/>
                    <a:gd name="T12" fmla="*/ 8 w 240"/>
                    <a:gd name="T13" fmla="*/ 177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0" h="291">
                      <a:moveTo>
                        <a:pt x="8" y="177"/>
                      </a:moveTo>
                      <a:cubicBezTo>
                        <a:pt x="12" y="194"/>
                        <a:pt x="35" y="195"/>
                        <a:pt x="24" y="168"/>
                      </a:cubicBezTo>
                      <a:cubicBezTo>
                        <a:pt x="0" y="113"/>
                        <a:pt x="19" y="63"/>
                        <a:pt x="54" y="36"/>
                      </a:cubicBezTo>
                      <a:cubicBezTo>
                        <a:pt x="87" y="10"/>
                        <a:pt x="132" y="0"/>
                        <a:pt x="163" y="31"/>
                      </a:cubicBezTo>
                      <a:cubicBezTo>
                        <a:pt x="201" y="24"/>
                        <a:pt x="240" y="106"/>
                        <a:pt x="209" y="169"/>
                      </a:cubicBezTo>
                      <a:cubicBezTo>
                        <a:pt x="196" y="196"/>
                        <a:pt x="221" y="190"/>
                        <a:pt x="224" y="176"/>
                      </a:cubicBezTo>
                      <a:cubicBezTo>
                        <a:pt x="212" y="279"/>
                        <a:pt x="27" y="291"/>
                        <a:pt x="8" y="177"/>
                      </a:cubicBezTo>
                      <a:close/>
                    </a:path>
                  </a:pathLst>
                </a:custGeom>
                <a:solidFill>
                  <a:srgbClr val="755F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27" name="i$ļíḑè"/>
                <p:cNvSpPr/>
                <p:nvPr/>
              </p:nvSpPr>
              <p:spPr bwMode="auto">
                <a:xfrm>
                  <a:off x="3197200" y="4254384"/>
                  <a:ext cx="496665" cy="240210"/>
                </a:xfrm>
                <a:custGeom>
                  <a:avLst/>
                  <a:gdLst>
                    <a:gd name="T0" fmla="*/ 31 w 225"/>
                    <a:gd name="T1" fmla="*/ 29 h 109"/>
                    <a:gd name="T2" fmla="*/ 0 w 225"/>
                    <a:gd name="T3" fmla="*/ 73 h 109"/>
                    <a:gd name="T4" fmla="*/ 113 w 225"/>
                    <a:gd name="T5" fmla="*/ 109 h 109"/>
                    <a:gd name="T6" fmla="*/ 225 w 225"/>
                    <a:gd name="T7" fmla="*/ 73 h 109"/>
                    <a:gd name="T8" fmla="*/ 195 w 225"/>
                    <a:gd name="T9" fmla="*/ 29 h 109"/>
                    <a:gd name="T10" fmla="*/ 113 w 225"/>
                    <a:gd name="T11" fmla="*/ 0 h 109"/>
                    <a:gd name="T12" fmla="*/ 31 w 225"/>
                    <a:gd name="T13" fmla="*/ 29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5" h="109">
                      <a:moveTo>
                        <a:pt x="31" y="29"/>
                      </a:moveTo>
                      <a:cubicBezTo>
                        <a:pt x="17" y="38"/>
                        <a:pt x="8" y="54"/>
                        <a:pt x="0" y="73"/>
                      </a:cubicBezTo>
                      <a:cubicBezTo>
                        <a:pt x="32" y="96"/>
                        <a:pt x="71" y="109"/>
                        <a:pt x="113" y="109"/>
                      </a:cubicBezTo>
                      <a:cubicBezTo>
                        <a:pt x="155" y="109"/>
                        <a:pt x="193" y="96"/>
                        <a:pt x="225" y="73"/>
                      </a:cubicBezTo>
                      <a:cubicBezTo>
                        <a:pt x="217" y="54"/>
                        <a:pt x="209" y="38"/>
                        <a:pt x="195" y="29"/>
                      </a:cubicBezTo>
                      <a:cubicBezTo>
                        <a:pt x="157" y="6"/>
                        <a:pt x="135" y="0"/>
                        <a:pt x="113" y="0"/>
                      </a:cubicBezTo>
                      <a:cubicBezTo>
                        <a:pt x="90" y="0"/>
                        <a:pt x="68" y="5"/>
                        <a:pt x="31" y="29"/>
                      </a:cubicBezTo>
                      <a:close/>
                    </a:path>
                  </a:pathLst>
                </a:custGeom>
                <a:solidFill>
                  <a:srgbClr val="DC8F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28" name="íṩḻîḑé"/>
                <p:cNvSpPr/>
                <p:nvPr/>
              </p:nvSpPr>
              <p:spPr bwMode="auto">
                <a:xfrm>
                  <a:off x="3248259" y="4254384"/>
                  <a:ext cx="392226" cy="185669"/>
                </a:xfrm>
                <a:custGeom>
                  <a:avLst/>
                  <a:gdLst>
                    <a:gd name="T0" fmla="*/ 8 w 178"/>
                    <a:gd name="T1" fmla="*/ 29 h 84"/>
                    <a:gd name="T2" fmla="*/ 0 w 178"/>
                    <a:gd name="T3" fmla="*/ 36 h 84"/>
                    <a:gd name="T4" fmla="*/ 178 w 178"/>
                    <a:gd name="T5" fmla="*/ 34 h 84"/>
                    <a:gd name="T6" fmla="*/ 172 w 178"/>
                    <a:gd name="T7" fmla="*/ 29 h 84"/>
                    <a:gd name="T8" fmla="*/ 90 w 178"/>
                    <a:gd name="T9" fmla="*/ 0 h 84"/>
                    <a:gd name="T10" fmla="*/ 8 w 178"/>
                    <a:gd name="T11" fmla="*/ 29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8" h="84">
                      <a:moveTo>
                        <a:pt x="8" y="29"/>
                      </a:moveTo>
                      <a:cubicBezTo>
                        <a:pt x="5" y="31"/>
                        <a:pt x="2" y="33"/>
                        <a:pt x="0" y="36"/>
                      </a:cubicBezTo>
                      <a:cubicBezTo>
                        <a:pt x="33" y="61"/>
                        <a:pt x="110" y="84"/>
                        <a:pt x="178" y="34"/>
                      </a:cubicBezTo>
                      <a:cubicBezTo>
                        <a:pt x="176" y="32"/>
                        <a:pt x="174" y="31"/>
                        <a:pt x="172" y="29"/>
                      </a:cubicBezTo>
                      <a:cubicBezTo>
                        <a:pt x="134" y="6"/>
                        <a:pt x="112" y="0"/>
                        <a:pt x="90" y="0"/>
                      </a:cubicBezTo>
                      <a:cubicBezTo>
                        <a:pt x="67" y="0"/>
                        <a:pt x="45" y="5"/>
                        <a:pt x="8" y="29"/>
                      </a:cubicBezTo>
                      <a:close/>
                    </a:path>
                  </a:pathLst>
                </a:custGeom>
                <a:solidFill>
                  <a:srgbClr val="F5DB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29" name="iṡḷîďè"/>
                <p:cNvSpPr/>
                <p:nvPr/>
              </p:nvSpPr>
              <p:spPr bwMode="auto">
                <a:xfrm>
                  <a:off x="3378227" y="4055950"/>
                  <a:ext cx="136931" cy="273862"/>
                </a:xfrm>
                <a:custGeom>
                  <a:avLst/>
                  <a:gdLst>
                    <a:gd name="T0" fmla="*/ 0 w 62"/>
                    <a:gd name="T1" fmla="*/ 0 h 124"/>
                    <a:gd name="T2" fmla="*/ 62 w 62"/>
                    <a:gd name="T3" fmla="*/ 0 h 124"/>
                    <a:gd name="T4" fmla="*/ 62 w 62"/>
                    <a:gd name="T5" fmla="*/ 90 h 124"/>
                    <a:gd name="T6" fmla="*/ 0 w 62"/>
                    <a:gd name="T7" fmla="*/ 90 h 124"/>
                    <a:gd name="T8" fmla="*/ 0 w 62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124">
                      <a:moveTo>
                        <a:pt x="0" y="0"/>
                      </a:move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2" y="90"/>
                        <a:pt x="62" y="90"/>
                        <a:pt x="62" y="90"/>
                      </a:cubicBezTo>
                      <a:cubicBezTo>
                        <a:pt x="62" y="120"/>
                        <a:pt x="0" y="124"/>
                        <a:pt x="0" y="9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C3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30" name="iṩḻíḋe"/>
                <p:cNvSpPr/>
                <p:nvPr/>
              </p:nvSpPr>
              <p:spPr bwMode="auto">
                <a:xfrm>
                  <a:off x="3155424" y="3820382"/>
                  <a:ext cx="580217" cy="382943"/>
                </a:xfrm>
                <a:custGeom>
                  <a:avLst/>
                  <a:gdLst>
                    <a:gd name="T0" fmla="*/ 132 w 263"/>
                    <a:gd name="T1" fmla="*/ 0 h 174"/>
                    <a:gd name="T2" fmla="*/ 132 w 263"/>
                    <a:gd name="T3" fmla="*/ 174 h 174"/>
                    <a:gd name="T4" fmla="*/ 132 w 263"/>
                    <a:gd name="T5" fmla="*/ 0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3" h="174">
                      <a:moveTo>
                        <a:pt x="132" y="0"/>
                      </a:moveTo>
                      <a:cubicBezTo>
                        <a:pt x="263" y="0"/>
                        <a:pt x="210" y="174"/>
                        <a:pt x="132" y="174"/>
                      </a:cubicBezTo>
                      <a:cubicBezTo>
                        <a:pt x="53" y="174"/>
                        <a:pt x="0" y="0"/>
                        <a:pt x="132" y="0"/>
                      </a:cubicBezTo>
                      <a:close/>
                    </a:path>
                  </a:pathLst>
                </a:custGeom>
                <a:solidFill>
                  <a:srgbClr val="F5DB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31" name="i$1ïḋè"/>
                <p:cNvSpPr/>
                <p:nvPr/>
              </p:nvSpPr>
              <p:spPr bwMode="auto">
                <a:xfrm>
                  <a:off x="3488468" y="4021137"/>
                  <a:ext cx="81230" cy="41776"/>
                </a:xfrm>
                <a:prstGeom prst="ellipse">
                  <a:avLst/>
                </a:prstGeom>
                <a:solidFill>
                  <a:srgbClr val="EDCC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32" name="iṥ1îḑé"/>
                <p:cNvSpPr/>
                <p:nvPr/>
              </p:nvSpPr>
              <p:spPr bwMode="auto">
                <a:xfrm>
                  <a:off x="3322526" y="4021137"/>
                  <a:ext cx="82391" cy="41776"/>
                </a:xfrm>
                <a:prstGeom prst="ellipse">
                  <a:avLst/>
                </a:prstGeom>
                <a:solidFill>
                  <a:srgbClr val="EDCC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33" name="iṣ1iḓe"/>
                <p:cNvSpPr/>
                <p:nvPr/>
              </p:nvSpPr>
              <p:spPr bwMode="auto">
                <a:xfrm>
                  <a:off x="3481506" y="3970078"/>
                  <a:ext cx="73107" cy="46417"/>
                </a:xfrm>
                <a:custGeom>
                  <a:avLst/>
                  <a:gdLst>
                    <a:gd name="T0" fmla="*/ 0 w 33"/>
                    <a:gd name="T1" fmla="*/ 16 h 21"/>
                    <a:gd name="T2" fmla="*/ 33 w 33"/>
                    <a:gd name="T3" fmla="*/ 11 h 21"/>
                    <a:gd name="T4" fmla="*/ 0 w 33"/>
                    <a:gd name="T5" fmla="*/ 16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21">
                      <a:moveTo>
                        <a:pt x="0" y="16"/>
                      </a:moveTo>
                      <a:cubicBezTo>
                        <a:pt x="13" y="0"/>
                        <a:pt x="23" y="16"/>
                        <a:pt x="33" y="11"/>
                      </a:cubicBezTo>
                      <a:cubicBezTo>
                        <a:pt x="28" y="21"/>
                        <a:pt x="14" y="6"/>
                        <a:pt x="0" y="16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34" name="îṩliḑé"/>
                <p:cNvSpPr/>
                <p:nvPr/>
              </p:nvSpPr>
              <p:spPr bwMode="auto">
                <a:xfrm>
                  <a:off x="3336452" y="3970078"/>
                  <a:ext cx="74268" cy="46417"/>
                </a:xfrm>
                <a:custGeom>
                  <a:avLst/>
                  <a:gdLst>
                    <a:gd name="T0" fmla="*/ 34 w 34"/>
                    <a:gd name="T1" fmla="*/ 16 h 21"/>
                    <a:gd name="T2" fmla="*/ 0 w 34"/>
                    <a:gd name="T3" fmla="*/ 11 h 21"/>
                    <a:gd name="T4" fmla="*/ 34 w 34"/>
                    <a:gd name="T5" fmla="*/ 16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4" h="21">
                      <a:moveTo>
                        <a:pt x="34" y="16"/>
                      </a:moveTo>
                      <a:cubicBezTo>
                        <a:pt x="20" y="0"/>
                        <a:pt x="10" y="16"/>
                        <a:pt x="0" y="11"/>
                      </a:cubicBezTo>
                      <a:cubicBezTo>
                        <a:pt x="6" y="21"/>
                        <a:pt x="19" y="6"/>
                        <a:pt x="34" y="16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35" name="i$líḓê"/>
                <p:cNvSpPr/>
                <p:nvPr/>
              </p:nvSpPr>
              <p:spPr bwMode="auto">
                <a:xfrm>
                  <a:off x="3422324" y="4038543"/>
                  <a:ext cx="68466" cy="59182"/>
                </a:xfrm>
                <a:custGeom>
                  <a:avLst/>
                  <a:gdLst>
                    <a:gd name="T0" fmla="*/ 17 w 31"/>
                    <a:gd name="T1" fmla="*/ 0 h 27"/>
                    <a:gd name="T2" fmla="*/ 0 w 31"/>
                    <a:gd name="T3" fmla="*/ 18 h 27"/>
                    <a:gd name="T4" fmla="*/ 17 w 31"/>
                    <a:gd name="T5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1" h="27">
                      <a:moveTo>
                        <a:pt x="17" y="0"/>
                      </a:moveTo>
                      <a:cubicBezTo>
                        <a:pt x="31" y="20"/>
                        <a:pt x="9" y="27"/>
                        <a:pt x="0" y="18"/>
                      </a:cubicBezTo>
                      <a:cubicBezTo>
                        <a:pt x="10" y="20"/>
                        <a:pt x="24" y="16"/>
                        <a:pt x="17" y="0"/>
                      </a:cubicBezTo>
                      <a:close/>
                    </a:path>
                  </a:pathLst>
                </a:custGeom>
                <a:solidFill>
                  <a:srgbClr val="DDC3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36" name="îṧḻíḋè"/>
                <p:cNvSpPr/>
                <p:nvPr/>
              </p:nvSpPr>
              <p:spPr bwMode="auto">
                <a:xfrm>
                  <a:off x="3410719" y="4102367"/>
                  <a:ext cx="70786" cy="33653"/>
                </a:xfrm>
                <a:custGeom>
                  <a:avLst/>
                  <a:gdLst>
                    <a:gd name="T0" fmla="*/ 32 w 32"/>
                    <a:gd name="T1" fmla="*/ 0 h 15"/>
                    <a:gd name="T2" fmla="*/ 16 w 32"/>
                    <a:gd name="T3" fmla="*/ 15 h 15"/>
                    <a:gd name="T4" fmla="*/ 0 w 32"/>
                    <a:gd name="T5" fmla="*/ 0 h 15"/>
                    <a:gd name="T6" fmla="*/ 16 w 32"/>
                    <a:gd name="T7" fmla="*/ 3 h 15"/>
                    <a:gd name="T8" fmla="*/ 32 w 32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15">
                      <a:moveTo>
                        <a:pt x="32" y="0"/>
                      </a:moveTo>
                      <a:cubicBezTo>
                        <a:pt x="32" y="9"/>
                        <a:pt x="25" y="15"/>
                        <a:pt x="16" y="15"/>
                      </a:cubicBezTo>
                      <a:cubicBezTo>
                        <a:pt x="7" y="15"/>
                        <a:pt x="0" y="9"/>
                        <a:pt x="0" y="0"/>
                      </a:cubicBezTo>
                      <a:cubicBezTo>
                        <a:pt x="4" y="2"/>
                        <a:pt x="10" y="3"/>
                        <a:pt x="16" y="3"/>
                      </a:cubicBezTo>
                      <a:cubicBezTo>
                        <a:pt x="22" y="3"/>
                        <a:pt x="27" y="2"/>
                        <a:pt x="32" y="0"/>
                      </a:cubicBezTo>
                      <a:close/>
                    </a:path>
                  </a:pathLst>
                </a:custGeom>
                <a:solidFill>
                  <a:srgbClr val="D675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37" name="íṩ1îḑê"/>
                <p:cNvSpPr/>
                <p:nvPr/>
              </p:nvSpPr>
              <p:spPr bwMode="auto">
                <a:xfrm>
                  <a:off x="3479185" y="3954992"/>
                  <a:ext cx="80070" cy="10444"/>
                </a:xfrm>
                <a:custGeom>
                  <a:avLst/>
                  <a:gdLst>
                    <a:gd name="T0" fmla="*/ 2 w 36"/>
                    <a:gd name="T1" fmla="*/ 5 h 5"/>
                    <a:gd name="T2" fmla="*/ 0 w 36"/>
                    <a:gd name="T3" fmla="*/ 4 h 5"/>
                    <a:gd name="T4" fmla="*/ 1 w 36"/>
                    <a:gd name="T5" fmla="*/ 2 h 5"/>
                    <a:gd name="T6" fmla="*/ 17 w 36"/>
                    <a:gd name="T7" fmla="*/ 0 h 5"/>
                    <a:gd name="T8" fmla="*/ 35 w 36"/>
                    <a:gd name="T9" fmla="*/ 2 h 5"/>
                    <a:gd name="T10" fmla="*/ 36 w 36"/>
                    <a:gd name="T11" fmla="*/ 3 h 5"/>
                    <a:gd name="T12" fmla="*/ 34 w 36"/>
                    <a:gd name="T13" fmla="*/ 5 h 5"/>
                    <a:gd name="T14" fmla="*/ 17 w 36"/>
                    <a:gd name="T15" fmla="*/ 3 h 5"/>
                    <a:gd name="T16" fmla="*/ 2 w 36"/>
                    <a:gd name="T17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5">
                      <a:moveTo>
                        <a:pt x="2" y="5"/>
                      </a:moveTo>
                      <a:cubicBezTo>
                        <a:pt x="1" y="5"/>
                        <a:pt x="0" y="5"/>
                        <a:pt x="0" y="4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5" y="1"/>
                        <a:pt x="11" y="0"/>
                        <a:pt x="17" y="0"/>
                      </a:cubicBezTo>
                      <a:cubicBezTo>
                        <a:pt x="22" y="0"/>
                        <a:pt x="28" y="1"/>
                        <a:pt x="35" y="2"/>
                      </a:cubicBezTo>
                      <a:cubicBezTo>
                        <a:pt x="35" y="2"/>
                        <a:pt x="36" y="3"/>
                        <a:pt x="36" y="3"/>
                      </a:cubicBezTo>
                      <a:cubicBezTo>
                        <a:pt x="36" y="4"/>
                        <a:pt x="35" y="5"/>
                        <a:pt x="34" y="5"/>
                      </a:cubicBezTo>
                      <a:cubicBezTo>
                        <a:pt x="28" y="3"/>
                        <a:pt x="22" y="3"/>
                        <a:pt x="17" y="3"/>
                      </a:cubicBezTo>
                      <a:cubicBezTo>
                        <a:pt x="11" y="3"/>
                        <a:pt x="6" y="4"/>
                        <a:pt x="2" y="5"/>
                      </a:cubicBezTo>
                      <a:close/>
                    </a:path>
                  </a:pathLst>
                </a:custGeom>
                <a:solidFill>
                  <a:srgbClr val="755F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38" name="íṩḷiḍè"/>
                <p:cNvSpPr/>
                <p:nvPr/>
              </p:nvSpPr>
              <p:spPr bwMode="auto">
                <a:xfrm>
                  <a:off x="3331810" y="3959634"/>
                  <a:ext cx="81230" cy="10444"/>
                </a:xfrm>
                <a:custGeom>
                  <a:avLst/>
                  <a:gdLst>
                    <a:gd name="T0" fmla="*/ 36 w 37"/>
                    <a:gd name="T1" fmla="*/ 2 h 5"/>
                    <a:gd name="T2" fmla="*/ 37 w 37"/>
                    <a:gd name="T3" fmla="*/ 4 h 5"/>
                    <a:gd name="T4" fmla="*/ 35 w 37"/>
                    <a:gd name="T5" fmla="*/ 5 h 5"/>
                    <a:gd name="T6" fmla="*/ 20 w 37"/>
                    <a:gd name="T7" fmla="*/ 3 h 5"/>
                    <a:gd name="T8" fmla="*/ 2 w 37"/>
                    <a:gd name="T9" fmla="*/ 4 h 5"/>
                    <a:gd name="T10" fmla="*/ 1 w 37"/>
                    <a:gd name="T11" fmla="*/ 3 h 5"/>
                    <a:gd name="T12" fmla="*/ 2 w 37"/>
                    <a:gd name="T13" fmla="*/ 1 h 5"/>
                    <a:gd name="T14" fmla="*/ 20 w 37"/>
                    <a:gd name="T15" fmla="*/ 0 h 5"/>
                    <a:gd name="T16" fmla="*/ 36 w 37"/>
                    <a:gd name="T1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7" h="5">
                      <a:moveTo>
                        <a:pt x="36" y="2"/>
                      </a:moveTo>
                      <a:cubicBezTo>
                        <a:pt x="36" y="2"/>
                        <a:pt x="37" y="3"/>
                        <a:pt x="37" y="4"/>
                      </a:cubicBezTo>
                      <a:cubicBezTo>
                        <a:pt x="36" y="5"/>
                        <a:pt x="36" y="5"/>
                        <a:pt x="35" y="5"/>
                      </a:cubicBezTo>
                      <a:cubicBezTo>
                        <a:pt x="30" y="4"/>
                        <a:pt x="25" y="3"/>
                        <a:pt x="20" y="3"/>
                      </a:cubicBezTo>
                      <a:cubicBezTo>
                        <a:pt x="14" y="3"/>
                        <a:pt x="8" y="3"/>
                        <a:pt x="2" y="4"/>
                      </a:cubicBezTo>
                      <a:cubicBezTo>
                        <a:pt x="1" y="4"/>
                        <a:pt x="1" y="4"/>
                        <a:pt x="1" y="3"/>
                      </a:cubicBezTo>
                      <a:cubicBezTo>
                        <a:pt x="0" y="2"/>
                        <a:pt x="1" y="1"/>
                        <a:pt x="2" y="1"/>
                      </a:cubicBezTo>
                      <a:cubicBezTo>
                        <a:pt x="8" y="0"/>
                        <a:pt x="14" y="0"/>
                        <a:pt x="20" y="0"/>
                      </a:cubicBezTo>
                      <a:cubicBezTo>
                        <a:pt x="26" y="0"/>
                        <a:pt x="31" y="1"/>
                        <a:pt x="36" y="2"/>
                      </a:cubicBezTo>
                      <a:close/>
                    </a:path>
                  </a:pathLst>
                </a:custGeom>
                <a:solidFill>
                  <a:srgbClr val="755F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39" name="íSḷîḓê"/>
                <p:cNvSpPr/>
                <p:nvPr/>
              </p:nvSpPr>
              <p:spPr bwMode="auto">
                <a:xfrm>
                  <a:off x="3238975" y="3749595"/>
                  <a:ext cx="415435" cy="313317"/>
                </a:xfrm>
                <a:custGeom>
                  <a:avLst/>
                  <a:gdLst>
                    <a:gd name="T0" fmla="*/ 130 w 188"/>
                    <a:gd name="T1" fmla="*/ 50 h 142"/>
                    <a:gd name="T2" fmla="*/ 165 w 188"/>
                    <a:gd name="T3" fmla="*/ 104 h 142"/>
                    <a:gd name="T4" fmla="*/ 178 w 188"/>
                    <a:gd name="T5" fmla="*/ 108 h 142"/>
                    <a:gd name="T6" fmla="*/ 96 w 188"/>
                    <a:gd name="T7" fmla="*/ 0 h 142"/>
                    <a:gd name="T8" fmla="*/ 9 w 188"/>
                    <a:gd name="T9" fmla="*/ 105 h 142"/>
                    <a:gd name="T10" fmla="*/ 25 w 188"/>
                    <a:gd name="T11" fmla="*/ 105 h 142"/>
                    <a:gd name="T12" fmla="*/ 130 w 188"/>
                    <a:gd name="T13" fmla="*/ 50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8" h="142">
                      <a:moveTo>
                        <a:pt x="130" y="50"/>
                      </a:moveTo>
                      <a:cubicBezTo>
                        <a:pt x="152" y="59"/>
                        <a:pt x="160" y="86"/>
                        <a:pt x="165" y="104"/>
                      </a:cubicBezTo>
                      <a:cubicBezTo>
                        <a:pt x="173" y="131"/>
                        <a:pt x="168" y="129"/>
                        <a:pt x="178" y="108"/>
                      </a:cubicBezTo>
                      <a:cubicBezTo>
                        <a:pt x="188" y="88"/>
                        <a:pt x="164" y="0"/>
                        <a:pt x="96" y="0"/>
                      </a:cubicBezTo>
                      <a:cubicBezTo>
                        <a:pt x="28" y="0"/>
                        <a:pt x="0" y="68"/>
                        <a:pt x="9" y="105"/>
                      </a:cubicBezTo>
                      <a:cubicBezTo>
                        <a:pt x="19" y="142"/>
                        <a:pt x="19" y="133"/>
                        <a:pt x="25" y="105"/>
                      </a:cubicBezTo>
                      <a:cubicBezTo>
                        <a:pt x="40" y="33"/>
                        <a:pt x="94" y="64"/>
                        <a:pt x="130" y="50"/>
                      </a:cubicBezTo>
                      <a:close/>
                    </a:path>
                  </a:pathLst>
                </a:custGeom>
                <a:solidFill>
                  <a:srgbClr val="755F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40" name="ïşḷíḓe"/>
                <p:cNvSpPr/>
                <p:nvPr/>
              </p:nvSpPr>
              <p:spPr bwMode="auto">
                <a:xfrm>
                  <a:off x="3598710" y="3950350"/>
                  <a:ext cx="48738" cy="92835"/>
                </a:xfrm>
                <a:custGeom>
                  <a:avLst/>
                  <a:gdLst>
                    <a:gd name="T0" fmla="*/ 15 w 22"/>
                    <a:gd name="T1" fmla="*/ 1 h 42"/>
                    <a:gd name="T2" fmla="*/ 19 w 22"/>
                    <a:gd name="T3" fmla="*/ 23 h 42"/>
                    <a:gd name="T4" fmla="*/ 6 w 22"/>
                    <a:gd name="T5" fmla="*/ 41 h 42"/>
                    <a:gd name="T6" fmla="*/ 2 w 22"/>
                    <a:gd name="T7" fmla="*/ 19 h 42"/>
                    <a:gd name="T8" fmla="*/ 15 w 22"/>
                    <a:gd name="T9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42">
                      <a:moveTo>
                        <a:pt x="15" y="1"/>
                      </a:moveTo>
                      <a:cubicBezTo>
                        <a:pt x="20" y="2"/>
                        <a:pt x="22" y="12"/>
                        <a:pt x="19" y="23"/>
                      </a:cubicBezTo>
                      <a:cubicBezTo>
                        <a:pt x="17" y="34"/>
                        <a:pt x="11" y="42"/>
                        <a:pt x="6" y="41"/>
                      </a:cubicBezTo>
                      <a:cubicBezTo>
                        <a:pt x="2" y="40"/>
                        <a:pt x="0" y="30"/>
                        <a:pt x="2" y="19"/>
                      </a:cubicBezTo>
                      <a:cubicBezTo>
                        <a:pt x="5" y="8"/>
                        <a:pt x="11" y="0"/>
                        <a:pt x="15" y="1"/>
                      </a:cubicBezTo>
                      <a:close/>
                    </a:path>
                  </a:pathLst>
                </a:custGeom>
                <a:solidFill>
                  <a:srgbClr val="F5DB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41" name="iŝḻíďê"/>
                <p:cNvSpPr/>
                <p:nvPr/>
              </p:nvSpPr>
              <p:spPr bwMode="auto">
                <a:xfrm>
                  <a:off x="3245938" y="3950350"/>
                  <a:ext cx="48738" cy="92835"/>
                </a:xfrm>
                <a:custGeom>
                  <a:avLst/>
                  <a:gdLst>
                    <a:gd name="T0" fmla="*/ 6 w 22"/>
                    <a:gd name="T1" fmla="*/ 1 h 42"/>
                    <a:gd name="T2" fmla="*/ 2 w 22"/>
                    <a:gd name="T3" fmla="*/ 23 h 42"/>
                    <a:gd name="T4" fmla="*/ 15 w 22"/>
                    <a:gd name="T5" fmla="*/ 41 h 42"/>
                    <a:gd name="T6" fmla="*/ 19 w 22"/>
                    <a:gd name="T7" fmla="*/ 19 h 42"/>
                    <a:gd name="T8" fmla="*/ 6 w 22"/>
                    <a:gd name="T9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42">
                      <a:moveTo>
                        <a:pt x="6" y="1"/>
                      </a:moveTo>
                      <a:cubicBezTo>
                        <a:pt x="1" y="2"/>
                        <a:pt x="0" y="12"/>
                        <a:pt x="2" y="23"/>
                      </a:cubicBezTo>
                      <a:cubicBezTo>
                        <a:pt x="4" y="34"/>
                        <a:pt x="10" y="42"/>
                        <a:pt x="15" y="41"/>
                      </a:cubicBezTo>
                      <a:cubicBezTo>
                        <a:pt x="20" y="40"/>
                        <a:pt x="22" y="30"/>
                        <a:pt x="19" y="19"/>
                      </a:cubicBezTo>
                      <a:cubicBezTo>
                        <a:pt x="17" y="8"/>
                        <a:pt x="11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F5DB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42" name="ïŝľïďè"/>
                <p:cNvSpPr/>
                <p:nvPr/>
              </p:nvSpPr>
              <p:spPr bwMode="auto">
                <a:xfrm>
                  <a:off x="3280751" y="3802975"/>
                  <a:ext cx="273862" cy="228605"/>
                </a:xfrm>
                <a:custGeom>
                  <a:avLst/>
                  <a:gdLst>
                    <a:gd name="T0" fmla="*/ 124 w 124"/>
                    <a:gd name="T1" fmla="*/ 5 h 104"/>
                    <a:gd name="T2" fmla="*/ 83 w 124"/>
                    <a:gd name="T3" fmla="*/ 79 h 104"/>
                    <a:gd name="T4" fmla="*/ 0 w 124"/>
                    <a:gd name="T5" fmla="*/ 99 h 104"/>
                    <a:gd name="T6" fmla="*/ 41 w 124"/>
                    <a:gd name="T7" fmla="*/ 25 h 104"/>
                    <a:gd name="T8" fmla="*/ 124 w 124"/>
                    <a:gd name="T9" fmla="*/ 5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04">
                      <a:moveTo>
                        <a:pt x="124" y="5"/>
                      </a:moveTo>
                      <a:cubicBezTo>
                        <a:pt x="122" y="34"/>
                        <a:pt x="107" y="61"/>
                        <a:pt x="83" y="79"/>
                      </a:cubicBezTo>
                      <a:cubicBezTo>
                        <a:pt x="58" y="98"/>
                        <a:pt x="28" y="104"/>
                        <a:pt x="0" y="99"/>
                      </a:cubicBezTo>
                      <a:cubicBezTo>
                        <a:pt x="3" y="71"/>
                        <a:pt x="17" y="43"/>
                        <a:pt x="41" y="25"/>
                      </a:cubicBezTo>
                      <a:cubicBezTo>
                        <a:pt x="66" y="6"/>
                        <a:pt x="96" y="0"/>
                        <a:pt x="124" y="5"/>
                      </a:cubicBezTo>
                      <a:close/>
                    </a:path>
                  </a:pathLst>
                </a:custGeom>
                <a:solidFill>
                  <a:srgbClr val="755F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43" name="işḻíḓe"/>
                <p:cNvSpPr/>
                <p:nvPr/>
              </p:nvSpPr>
              <p:spPr bwMode="auto">
                <a:xfrm>
                  <a:off x="3510518" y="4223052"/>
                  <a:ext cx="143894" cy="70786"/>
                </a:xfrm>
                <a:custGeom>
                  <a:avLst/>
                  <a:gdLst>
                    <a:gd name="T0" fmla="*/ 62 w 65"/>
                    <a:gd name="T1" fmla="*/ 27 h 32"/>
                    <a:gd name="T2" fmla="*/ 30 w 65"/>
                    <a:gd name="T3" fmla="*/ 22 h 32"/>
                    <a:gd name="T4" fmla="*/ 1 w 65"/>
                    <a:gd name="T5" fmla="*/ 16 h 32"/>
                    <a:gd name="T6" fmla="*/ 0 w 65"/>
                    <a:gd name="T7" fmla="*/ 7 h 32"/>
                    <a:gd name="T8" fmla="*/ 32 w 65"/>
                    <a:gd name="T9" fmla="*/ 8 h 32"/>
                    <a:gd name="T10" fmla="*/ 65 w 65"/>
                    <a:gd name="T11" fmla="*/ 7 h 32"/>
                    <a:gd name="T12" fmla="*/ 62 w 65"/>
                    <a:gd name="T13" fmla="*/ 27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5" h="32">
                      <a:moveTo>
                        <a:pt x="62" y="27"/>
                      </a:moveTo>
                      <a:cubicBezTo>
                        <a:pt x="53" y="32"/>
                        <a:pt x="43" y="32"/>
                        <a:pt x="30" y="22"/>
                      </a:cubicBezTo>
                      <a:cubicBezTo>
                        <a:pt x="19" y="14"/>
                        <a:pt x="7" y="14"/>
                        <a:pt x="1" y="16"/>
                      </a:cubicBezTo>
                      <a:cubicBezTo>
                        <a:pt x="0" y="17"/>
                        <a:pt x="1" y="7"/>
                        <a:pt x="0" y="7"/>
                      </a:cubicBezTo>
                      <a:cubicBezTo>
                        <a:pt x="4" y="4"/>
                        <a:pt x="19" y="0"/>
                        <a:pt x="32" y="8"/>
                      </a:cubicBezTo>
                      <a:cubicBezTo>
                        <a:pt x="46" y="15"/>
                        <a:pt x="55" y="14"/>
                        <a:pt x="65" y="7"/>
                      </a:cubicBezTo>
                      <a:cubicBezTo>
                        <a:pt x="62" y="10"/>
                        <a:pt x="59" y="22"/>
                        <a:pt x="62" y="27"/>
                      </a:cubicBezTo>
                      <a:close/>
                    </a:path>
                  </a:pathLst>
                </a:custGeom>
                <a:solidFill>
                  <a:srgbClr val="DC8F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44" name="ïSḷïdé"/>
                <p:cNvSpPr/>
                <p:nvPr/>
              </p:nvSpPr>
              <p:spPr bwMode="auto">
                <a:xfrm>
                  <a:off x="3501234" y="4241619"/>
                  <a:ext cx="143894" cy="93995"/>
                </a:xfrm>
                <a:custGeom>
                  <a:avLst/>
                  <a:gdLst>
                    <a:gd name="T0" fmla="*/ 56 w 65"/>
                    <a:gd name="T1" fmla="*/ 41 h 43"/>
                    <a:gd name="T2" fmla="*/ 27 w 65"/>
                    <a:gd name="T3" fmla="*/ 26 h 43"/>
                    <a:gd name="T4" fmla="*/ 1 w 65"/>
                    <a:gd name="T5" fmla="*/ 11 h 43"/>
                    <a:gd name="T6" fmla="*/ 3 w 65"/>
                    <a:gd name="T7" fmla="*/ 2 h 43"/>
                    <a:gd name="T8" fmla="*/ 34 w 65"/>
                    <a:gd name="T9" fmla="*/ 13 h 43"/>
                    <a:gd name="T10" fmla="*/ 65 w 65"/>
                    <a:gd name="T11" fmla="*/ 24 h 43"/>
                    <a:gd name="T12" fmla="*/ 56 w 65"/>
                    <a:gd name="T13" fmla="*/ 4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5" h="43">
                      <a:moveTo>
                        <a:pt x="56" y="41"/>
                      </a:moveTo>
                      <a:cubicBezTo>
                        <a:pt x="45" y="43"/>
                        <a:pt x="36" y="40"/>
                        <a:pt x="27" y="26"/>
                      </a:cubicBezTo>
                      <a:cubicBezTo>
                        <a:pt x="19" y="15"/>
                        <a:pt x="8" y="11"/>
                        <a:pt x="1" y="11"/>
                      </a:cubicBezTo>
                      <a:cubicBezTo>
                        <a:pt x="0" y="11"/>
                        <a:pt x="4" y="2"/>
                        <a:pt x="3" y="2"/>
                      </a:cubicBezTo>
                      <a:cubicBezTo>
                        <a:pt x="9" y="0"/>
                        <a:pt x="23" y="1"/>
                        <a:pt x="34" y="13"/>
                      </a:cubicBezTo>
                      <a:cubicBezTo>
                        <a:pt x="44" y="25"/>
                        <a:pt x="53" y="27"/>
                        <a:pt x="65" y="24"/>
                      </a:cubicBezTo>
                      <a:cubicBezTo>
                        <a:pt x="61" y="25"/>
                        <a:pt x="54" y="36"/>
                        <a:pt x="56" y="41"/>
                      </a:cubicBezTo>
                      <a:close/>
                    </a:path>
                  </a:pathLst>
                </a:custGeom>
                <a:solidFill>
                  <a:srgbClr val="D675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45" name="iS1iḍè"/>
                <p:cNvSpPr/>
                <p:nvPr/>
              </p:nvSpPr>
              <p:spPr bwMode="auto">
                <a:xfrm>
                  <a:off x="3375907" y="4223052"/>
                  <a:ext cx="141573" cy="104439"/>
                </a:xfrm>
                <a:custGeom>
                  <a:avLst/>
                  <a:gdLst>
                    <a:gd name="T0" fmla="*/ 0 w 64"/>
                    <a:gd name="T1" fmla="*/ 0 h 47"/>
                    <a:gd name="T2" fmla="*/ 64 w 64"/>
                    <a:gd name="T3" fmla="*/ 0 h 47"/>
                    <a:gd name="T4" fmla="*/ 64 w 64"/>
                    <a:gd name="T5" fmla="*/ 18 h 47"/>
                    <a:gd name="T6" fmla="*/ 0 w 64"/>
                    <a:gd name="T7" fmla="*/ 18 h 47"/>
                    <a:gd name="T8" fmla="*/ 0 w 64"/>
                    <a:gd name="T9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47">
                      <a:moveTo>
                        <a:pt x="0" y="0"/>
                      </a:moveTo>
                      <a:cubicBezTo>
                        <a:pt x="9" y="31"/>
                        <a:pt x="52" y="32"/>
                        <a:pt x="64" y="0"/>
                      </a:cubicBezTo>
                      <a:cubicBezTo>
                        <a:pt x="64" y="6"/>
                        <a:pt x="64" y="12"/>
                        <a:pt x="64" y="18"/>
                      </a:cubicBezTo>
                      <a:cubicBezTo>
                        <a:pt x="51" y="47"/>
                        <a:pt x="8" y="42"/>
                        <a:pt x="0" y="18"/>
                      </a:cubicBezTo>
                      <a:cubicBezTo>
                        <a:pt x="0" y="12"/>
                        <a:pt x="0" y="6"/>
                        <a:pt x="0" y="0"/>
                      </a:cubicBezTo>
                      <a:close/>
                    </a:path>
                  </a:pathLst>
                </a:custGeom>
                <a:solidFill>
                  <a:srgbClr val="DC8F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1619705" y="3508003"/>
                <a:ext cx="576757" cy="575980"/>
                <a:chOff x="4459751" y="2636740"/>
                <a:chExt cx="861042" cy="859881"/>
              </a:xfrm>
            </p:grpSpPr>
            <p:sp>
              <p:nvSpPr>
                <p:cNvPr id="103" name="í$ḷíḓé"/>
                <p:cNvSpPr/>
                <p:nvPr/>
              </p:nvSpPr>
              <p:spPr bwMode="auto">
                <a:xfrm>
                  <a:off x="4459751" y="2636740"/>
                  <a:ext cx="861042" cy="859881"/>
                </a:xfrm>
                <a:prstGeom prst="ellipse">
                  <a:avLst/>
                </a:prstGeom>
                <a:solidFill>
                  <a:srgbClr val="E7AB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04" name="ïŝ1ïḓè"/>
                <p:cNvSpPr/>
                <p:nvPr/>
              </p:nvSpPr>
              <p:spPr bwMode="auto">
                <a:xfrm>
                  <a:off x="4459751" y="2636740"/>
                  <a:ext cx="770528" cy="729913"/>
                </a:xfrm>
                <a:custGeom>
                  <a:avLst/>
                  <a:gdLst>
                    <a:gd name="T0" fmla="*/ 195 w 349"/>
                    <a:gd name="T1" fmla="*/ 0 h 331"/>
                    <a:gd name="T2" fmla="*/ 332 w 349"/>
                    <a:gd name="T3" fmla="*/ 57 h 331"/>
                    <a:gd name="T4" fmla="*/ 349 w 349"/>
                    <a:gd name="T5" fmla="*/ 137 h 331"/>
                    <a:gd name="T6" fmla="*/ 154 w 349"/>
                    <a:gd name="T7" fmla="*/ 331 h 331"/>
                    <a:gd name="T8" fmla="*/ 17 w 349"/>
                    <a:gd name="T9" fmla="*/ 275 h 331"/>
                    <a:gd name="T10" fmla="*/ 0 w 349"/>
                    <a:gd name="T11" fmla="*/ 195 h 331"/>
                    <a:gd name="T12" fmla="*/ 195 w 349"/>
                    <a:gd name="T13" fmla="*/ 0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9" h="331">
                      <a:moveTo>
                        <a:pt x="195" y="0"/>
                      </a:moveTo>
                      <a:cubicBezTo>
                        <a:pt x="248" y="0"/>
                        <a:pt x="297" y="22"/>
                        <a:pt x="332" y="57"/>
                      </a:cubicBezTo>
                      <a:cubicBezTo>
                        <a:pt x="343" y="81"/>
                        <a:pt x="349" y="108"/>
                        <a:pt x="349" y="137"/>
                      </a:cubicBezTo>
                      <a:cubicBezTo>
                        <a:pt x="349" y="244"/>
                        <a:pt x="262" y="331"/>
                        <a:pt x="154" y="331"/>
                      </a:cubicBezTo>
                      <a:cubicBezTo>
                        <a:pt x="101" y="331"/>
                        <a:pt x="52" y="310"/>
                        <a:pt x="17" y="275"/>
                      </a:cubicBezTo>
                      <a:cubicBezTo>
                        <a:pt x="6" y="250"/>
                        <a:pt x="0" y="223"/>
                        <a:pt x="0" y="195"/>
                      </a:cubicBezTo>
                      <a:cubicBezTo>
                        <a:pt x="0" y="87"/>
                        <a:pt x="87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EBB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05" name="iṡľîḋê"/>
                <p:cNvSpPr/>
                <p:nvPr/>
              </p:nvSpPr>
              <p:spPr bwMode="auto">
                <a:xfrm>
                  <a:off x="4636138" y="3269176"/>
                  <a:ext cx="508270" cy="227445"/>
                </a:xfrm>
                <a:custGeom>
                  <a:avLst/>
                  <a:gdLst>
                    <a:gd name="T0" fmla="*/ 26 w 230"/>
                    <a:gd name="T1" fmla="*/ 32 h 103"/>
                    <a:gd name="T2" fmla="*/ 0 w 230"/>
                    <a:gd name="T3" fmla="*/ 65 h 103"/>
                    <a:gd name="T4" fmla="*/ 115 w 230"/>
                    <a:gd name="T5" fmla="*/ 103 h 103"/>
                    <a:gd name="T6" fmla="*/ 230 w 230"/>
                    <a:gd name="T7" fmla="*/ 65 h 103"/>
                    <a:gd name="T8" fmla="*/ 204 w 230"/>
                    <a:gd name="T9" fmla="*/ 32 h 103"/>
                    <a:gd name="T10" fmla="*/ 115 w 230"/>
                    <a:gd name="T11" fmla="*/ 0 h 103"/>
                    <a:gd name="T12" fmla="*/ 26 w 230"/>
                    <a:gd name="T13" fmla="*/ 32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0" h="103">
                      <a:moveTo>
                        <a:pt x="26" y="32"/>
                      </a:moveTo>
                      <a:cubicBezTo>
                        <a:pt x="15" y="40"/>
                        <a:pt x="7" y="51"/>
                        <a:pt x="0" y="65"/>
                      </a:cubicBezTo>
                      <a:cubicBezTo>
                        <a:pt x="32" y="89"/>
                        <a:pt x="72" y="103"/>
                        <a:pt x="115" y="103"/>
                      </a:cubicBezTo>
                      <a:cubicBezTo>
                        <a:pt x="158" y="103"/>
                        <a:pt x="198" y="89"/>
                        <a:pt x="230" y="65"/>
                      </a:cubicBezTo>
                      <a:cubicBezTo>
                        <a:pt x="223" y="51"/>
                        <a:pt x="215" y="39"/>
                        <a:pt x="204" y="32"/>
                      </a:cubicBezTo>
                      <a:cubicBezTo>
                        <a:pt x="163" y="7"/>
                        <a:pt x="139" y="1"/>
                        <a:pt x="115" y="0"/>
                      </a:cubicBezTo>
                      <a:cubicBezTo>
                        <a:pt x="90" y="0"/>
                        <a:pt x="66" y="6"/>
                        <a:pt x="26" y="32"/>
                      </a:cubicBezTo>
                      <a:close/>
                    </a:path>
                  </a:pathLst>
                </a:custGeom>
                <a:solidFill>
                  <a:srgbClr val="7192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06" name="íSḻîdé"/>
                <p:cNvSpPr/>
                <p:nvPr/>
              </p:nvSpPr>
              <p:spPr bwMode="auto">
                <a:xfrm>
                  <a:off x="4814845" y="3055656"/>
                  <a:ext cx="148535" cy="294750"/>
                </a:xfrm>
                <a:custGeom>
                  <a:avLst/>
                  <a:gdLst>
                    <a:gd name="T0" fmla="*/ 0 w 67"/>
                    <a:gd name="T1" fmla="*/ 0 h 134"/>
                    <a:gd name="T2" fmla="*/ 67 w 67"/>
                    <a:gd name="T3" fmla="*/ 0 h 134"/>
                    <a:gd name="T4" fmla="*/ 67 w 67"/>
                    <a:gd name="T5" fmla="*/ 97 h 134"/>
                    <a:gd name="T6" fmla="*/ 0 w 67"/>
                    <a:gd name="T7" fmla="*/ 97 h 134"/>
                    <a:gd name="T8" fmla="*/ 0 w 67"/>
                    <a:gd name="T9" fmla="*/ 0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134">
                      <a:moveTo>
                        <a:pt x="0" y="0"/>
                      </a:move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97"/>
                        <a:pt x="67" y="97"/>
                        <a:pt x="67" y="97"/>
                      </a:cubicBezTo>
                      <a:cubicBezTo>
                        <a:pt x="67" y="130"/>
                        <a:pt x="0" y="134"/>
                        <a:pt x="0" y="9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C3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07" name="ïSḷîḓè"/>
                <p:cNvSpPr/>
                <p:nvPr/>
              </p:nvSpPr>
              <p:spPr bwMode="auto">
                <a:xfrm>
                  <a:off x="4576956" y="2764388"/>
                  <a:ext cx="626634" cy="449088"/>
                </a:xfrm>
                <a:custGeom>
                  <a:avLst/>
                  <a:gdLst>
                    <a:gd name="T0" fmla="*/ 142 w 284"/>
                    <a:gd name="T1" fmla="*/ 0 h 204"/>
                    <a:gd name="T2" fmla="*/ 142 w 284"/>
                    <a:gd name="T3" fmla="*/ 204 h 204"/>
                    <a:gd name="T4" fmla="*/ 142 w 284"/>
                    <a:gd name="T5" fmla="*/ 0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4" h="204">
                      <a:moveTo>
                        <a:pt x="142" y="0"/>
                      </a:moveTo>
                      <a:cubicBezTo>
                        <a:pt x="284" y="0"/>
                        <a:pt x="226" y="204"/>
                        <a:pt x="142" y="204"/>
                      </a:cubicBezTo>
                      <a:cubicBezTo>
                        <a:pt x="57" y="204"/>
                        <a:pt x="0" y="0"/>
                        <a:pt x="142" y="0"/>
                      </a:cubicBezTo>
                      <a:close/>
                    </a:path>
                  </a:pathLst>
                </a:custGeom>
                <a:solidFill>
                  <a:srgbClr val="F5DB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08" name="íṣliḋê"/>
                <p:cNvSpPr/>
                <p:nvPr/>
              </p:nvSpPr>
              <p:spPr bwMode="auto">
                <a:xfrm>
                  <a:off x="4929728" y="3009239"/>
                  <a:ext cx="77749" cy="39455"/>
                </a:xfrm>
                <a:prstGeom prst="ellipse">
                  <a:avLst/>
                </a:prstGeom>
                <a:solidFill>
                  <a:srgbClr val="EDCC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09" name="iṥḻíḋe"/>
                <p:cNvSpPr/>
                <p:nvPr/>
              </p:nvSpPr>
              <p:spPr bwMode="auto">
                <a:xfrm>
                  <a:off x="4770748" y="3009239"/>
                  <a:ext cx="80070" cy="39455"/>
                </a:xfrm>
                <a:prstGeom prst="ellipse">
                  <a:avLst/>
                </a:prstGeom>
                <a:solidFill>
                  <a:srgbClr val="EDCC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10" name="îSḻîḋè"/>
                <p:cNvSpPr/>
                <p:nvPr/>
              </p:nvSpPr>
              <p:spPr bwMode="auto">
                <a:xfrm>
                  <a:off x="4662828" y="2735377"/>
                  <a:ext cx="450248" cy="326082"/>
                </a:xfrm>
                <a:custGeom>
                  <a:avLst/>
                  <a:gdLst>
                    <a:gd name="T0" fmla="*/ 180 w 204"/>
                    <a:gd name="T1" fmla="*/ 108 h 148"/>
                    <a:gd name="T2" fmla="*/ 193 w 204"/>
                    <a:gd name="T3" fmla="*/ 112 h 148"/>
                    <a:gd name="T4" fmla="*/ 103 w 204"/>
                    <a:gd name="T5" fmla="*/ 0 h 148"/>
                    <a:gd name="T6" fmla="*/ 11 w 204"/>
                    <a:gd name="T7" fmla="*/ 108 h 148"/>
                    <a:gd name="T8" fmla="*/ 27 w 204"/>
                    <a:gd name="T9" fmla="*/ 108 h 148"/>
                    <a:gd name="T10" fmla="*/ 55 w 204"/>
                    <a:gd name="T11" fmla="*/ 30 h 148"/>
                    <a:gd name="T12" fmla="*/ 100 w 204"/>
                    <a:gd name="T13" fmla="*/ 50 h 148"/>
                    <a:gd name="T14" fmla="*/ 144 w 204"/>
                    <a:gd name="T15" fmla="*/ 26 h 148"/>
                    <a:gd name="T16" fmla="*/ 180 w 204"/>
                    <a:gd name="T17" fmla="*/ 10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4" h="148">
                      <a:moveTo>
                        <a:pt x="180" y="108"/>
                      </a:moveTo>
                      <a:cubicBezTo>
                        <a:pt x="187" y="137"/>
                        <a:pt x="183" y="134"/>
                        <a:pt x="193" y="112"/>
                      </a:cubicBezTo>
                      <a:cubicBezTo>
                        <a:pt x="204" y="90"/>
                        <a:pt x="177" y="0"/>
                        <a:pt x="103" y="0"/>
                      </a:cubicBezTo>
                      <a:cubicBezTo>
                        <a:pt x="29" y="0"/>
                        <a:pt x="0" y="68"/>
                        <a:pt x="11" y="108"/>
                      </a:cubicBezTo>
                      <a:cubicBezTo>
                        <a:pt x="21" y="148"/>
                        <a:pt x="24" y="139"/>
                        <a:pt x="27" y="108"/>
                      </a:cubicBezTo>
                      <a:cubicBezTo>
                        <a:pt x="32" y="69"/>
                        <a:pt x="26" y="42"/>
                        <a:pt x="55" y="30"/>
                      </a:cubicBezTo>
                      <a:cubicBezTo>
                        <a:pt x="78" y="20"/>
                        <a:pt x="86" y="50"/>
                        <a:pt x="100" y="50"/>
                      </a:cubicBezTo>
                      <a:cubicBezTo>
                        <a:pt x="124" y="50"/>
                        <a:pt x="127" y="19"/>
                        <a:pt x="144" y="26"/>
                      </a:cubicBezTo>
                      <a:cubicBezTo>
                        <a:pt x="167" y="34"/>
                        <a:pt x="169" y="68"/>
                        <a:pt x="180" y="10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11" name="îś1îḍè"/>
                <p:cNvSpPr/>
                <p:nvPr/>
              </p:nvSpPr>
              <p:spPr bwMode="auto">
                <a:xfrm>
                  <a:off x="5053894" y="2940773"/>
                  <a:ext cx="52220" cy="100958"/>
                </a:xfrm>
                <a:custGeom>
                  <a:avLst/>
                  <a:gdLst>
                    <a:gd name="T0" fmla="*/ 17 w 24"/>
                    <a:gd name="T1" fmla="*/ 1 h 46"/>
                    <a:gd name="T2" fmla="*/ 22 w 24"/>
                    <a:gd name="T3" fmla="*/ 25 h 46"/>
                    <a:gd name="T4" fmla="*/ 8 w 24"/>
                    <a:gd name="T5" fmla="*/ 45 h 46"/>
                    <a:gd name="T6" fmla="*/ 3 w 24"/>
                    <a:gd name="T7" fmla="*/ 21 h 46"/>
                    <a:gd name="T8" fmla="*/ 17 w 24"/>
                    <a:gd name="T9" fmla="*/ 1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6">
                      <a:moveTo>
                        <a:pt x="17" y="1"/>
                      </a:moveTo>
                      <a:cubicBezTo>
                        <a:pt x="22" y="2"/>
                        <a:pt x="24" y="13"/>
                        <a:pt x="22" y="25"/>
                      </a:cubicBezTo>
                      <a:cubicBezTo>
                        <a:pt x="19" y="37"/>
                        <a:pt x="13" y="46"/>
                        <a:pt x="8" y="45"/>
                      </a:cubicBezTo>
                      <a:cubicBezTo>
                        <a:pt x="2" y="43"/>
                        <a:pt x="0" y="33"/>
                        <a:pt x="3" y="21"/>
                      </a:cubicBezTo>
                      <a:cubicBezTo>
                        <a:pt x="6" y="9"/>
                        <a:pt x="12" y="0"/>
                        <a:pt x="17" y="1"/>
                      </a:cubicBezTo>
                      <a:close/>
                    </a:path>
                  </a:pathLst>
                </a:custGeom>
                <a:solidFill>
                  <a:srgbClr val="F5DB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12" name="îŝ1ïḋe"/>
                <p:cNvSpPr/>
                <p:nvPr/>
              </p:nvSpPr>
              <p:spPr bwMode="auto">
                <a:xfrm>
                  <a:off x="4672111" y="2940773"/>
                  <a:ext cx="52220" cy="100958"/>
                </a:xfrm>
                <a:custGeom>
                  <a:avLst/>
                  <a:gdLst>
                    <a:gd name="T0" fmla="*/ 7 w 24"/>
                    <a:gd name="T1" fmla="*/ 1 h 46"/>
                    <a:gd name="T2" fmla="*/ 3 w 24"/>
                    <a:gd name="T3" fmla="*/ 25 h 46"/>
                    <a:gd name="T4" fmla="*/ 17 w 24"/>
                    <a:gd name="T5" fmla="*/ 45 h 46"/>
                    <a:gd name="T6" fmla="*/ 22 w 24"/>
                    <a:gd name="T7" fmla="*/ 21 h 46"/>
                    <a:gd name="T8" fmla="*/ 7 w 24"/>
                    <a:gd name="T9" fmla="*/ 1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6">
                      <a:moveTo>
                        <a:pt x="7" y="1"/>
                      </a:moveTo>
                      <a:cubicBezTo>
                        <a:pt x="2" y="2"/>
                        <a:pt x="0" y="13"/>
                        <a:pt x="3" y="25"/>
                      </a:cubicBezTo>
                      <a:cubicBezTo>
                        <a:pt x="6" y="37"/>
                        <a:pt x="12" y="46"/>
                        <a:pt x="17" y="45"/>
                      </a:cubicBezTo>
                      <a:cubicBezTo>
                        <a:pt x="22" y="43"/>
                        <a:pt x="24" y="33"/>
                        <a:pt x="22" y="21"/>
                      </a:cubicBezTo>
                      <a:cubicBezTo>
                        <a:pt x="19" y="9"/>
                        <a:pt x="13" y="0"/>
                        <a:pt x="7" y="1"/>
                      </a:cubicBezTo>
                      <a:close/>
                    </a:path>
                  </a:pathLst>
                </a:custGeom>
                <a:solidFill>
                  <a:srgbClr val="F5DB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13" name="íşḻïḍe"/>
                <p:cNvSpPr/>
                <p:nvPr/>
              </p:nvSpPr>
              <p:spPr bwMode="auto">
                <a:xfrm>
                  <a:off x="4735935" y="2962822"/>
                  <a:ext cx="308675" cy="107920"/>
                </a:xfrm>
                <a:custGeom>
                  <a:avLst/>
                  <a:gdLst>
                    <a:gd name="T0" fmla="*/ 70 w 140"/>
                    <a:gd name="T1" fmla="*/ 7 h 49"/>
                    <a:gd name="T2" fmla="*/ 37 w 140"/>
                    <a:gd name="T3" fmla="*/ 1 h 49"/>
                    <a:gd name="T4" fmla="*/ 4 w 140"/>
                    <a:gd name="T5" fmla="*/ 3 h 49"/>
                    <a:gd name="T6" fmla="*/ 0 w 140"/>
                    <a:gd name="T7" fmla="*/ 7 h 49"/>
                    <a:gd name="T8" fmla="*/ 3 w 140"/>
                    <a:gd name="T9" fmla="*/ 13 h 49"/>
                    <a:gd name="T10" fmla="*/ 8 w 140"/>
                    <a:gd name="T11" fmla="*/ 28 h 49"/>
                    <a:gd name="T12" fmla="*/ 32 w 140"/>
                    <a:gd name="T13" fmla="*/ 47 h 49"/>
                    <a:gd name="T14" fmla="*/ 58 w 140"/>
                    <a:gd name="T15" fmla="*/ 33 h 49"/>
                    <a:gd name="T16" fmla="*/ 70 w 140"/>
                    <a:gd name="T17" fmla="*/ 17 h 49"/>
                    <a:gd name="T18" fmla="*/ 82 w 140"/>
                    <a:gd name="T19" fmla="*/ 33 h 49"/>
                    <a:gd name="T20" fmla="*/ 108 w 140"/>
                    <a:gd name="T21" fmla="*/ 47 h 49"/>
                    <a:gd name="T22" fmla="*/ 132 w 140"/>
                    <a:gd name="T23" fmla="*/ 28 h 49"/>
                    <a:gd name="T24" fmla="*/ 137 w 140"/>
                    <a:gd name="T25" fmla="*/ 13 h 49"/>
                    <a:gd name="T26" fmla="*/ 139 w 140"/>
                    <a:gd name="T27" fmla="*/ 7 h 49"/>
                    <a:gd name="T28" fmla="*/ 136 w 140"/>
                    <a:gd name="T29" fmla="*/ 3 h 49"/>
                    <a:gd name="T30" fmla="*/ 103 w 140"/>
                    <a:gd name="T31" fmla="*/ 1 h 49"/>
                    <a:gd name="T32" fmla="*/ 70 w 140"/>
                    <a:gd name="T33" fmla="*/ 7 h 49"/>
                    <a:gd name="T34" fmla="*/ 14 w 140"/>
                    <a:gd name="T35" fmla="*/ 6 h 49"/>
                    <a:gd name="T36" fmla="*/ 58 w 140"/>
                    <a:gd name="T37" fmla="*/ 11 h 49"/>
                    <a:gd name="T38" fmla="*/ 45 w 140"/>
                    <a:gd name="T39" fmla="*/ 43 h 49"/>
                    <a:gd name="T40" fmla="*/ 13 w 140"/>
                    <a:gd name="T41" fmla="*/ 36 h 49"/>
                    <a:gd name="T42" fmla="*/ 14 w 140"/>
                    <a:gd name="T43" fmla="*/ 6 h 49"/>
                    <a:gd name="T44" fmla="*/ 126 w 140"/>
                    <a:gd name="T45" fmla="*/ 6 h 49"/>
                    <a:gd name="T46" fmla="*/ 126 w 140"/>
                    <a:gd name="T47" fmla="*/ 36 h 49"/>
                    <a:gd name="T48" fmla="*/ 95 w 140"/>
                    <a:gd name="T49" fmla="*/ 43 h 49"/>
                    <a:gd name="T50" fmla="*/ 82 w 140"/>
                    <a:gd name="T51" fmla="*/ 11 h 49"/>
                    <a:gd name="T52" fmla="*/ 126 w 140"/>
                    <a:gd name="T53" fmla="*/ 6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0" h="49">
                      <a:moveTo>
                        <a:pt x="70" y="7"/>
                      </a:moveTo>
                      <a:cubicBezTo>
                        <a:pt x="66" y="7"/>
                        <a:pt x="49" y="2"/>
                        <a:pt x="37" y="1"/>
                      </a:cubicBezTo>
                      <a:cubicBezTo>
                        <a:pt x="25" y="0"/>
                        <a:pt x="7" y="2"/>
                        <a:pt x="4" y="3"/>
                      </a:cubicBezTo>
                      <a:cubicBezTo>
                        <a:pt x="0" y="4"/>
                        <a:pt x="0" y="4"/>
                        <a:pt x="0" y="7"/>
                      </a:cubicBezTo>
                      <a:cubicBezTo>
                        <a:pt x="0" y="10"/>
                        <a:pt x="0" y="12"/>
                        <a:pt x="3" y="13"/>
                      </a:cubicBezTo>
                      <a:cubicBezTo>
                        <a:pt x="6" y="14"/>
                        <a:pt x="6" y="18"/>
                        <a:pt x="8" y="28"/>
                      </a:cubicBezTo>
                      <a:cubicBezTo>
                        <a:pt x="9" y="38"/>
                        <a:pt x="14" y="46"/>
                        <a:pt x="32" y="47"/>
                      </a:cubicBezTo>
                      <a:cubicBezTo>
                        <a:pt x="50" y="49"/>
                        <a:pt x="56" y="37"/>
                        <a:pt x="58" y="33"/>
                      </a:cubicBezTo>
                      <a:cubicBezTo>
                        <a:pt x="62" y="26"/>
                        <a:pt x="61" y="17"/>
                        <a:pt x="70" y="17"/>
                      </a:cubicBezTo>
                      <a:cubicBezTo>
                        <a:pt x="79" y="17"/>
                        <a:pt x="78" y="26"/>
                        <a:pt x="82" y="33"/>
                      </a:cubicBezTo>
                      <a:cubicBezTo>
                        <a:pt x="84" y="37"/>
                        <a:pt x="89" y="49"/>
                        <a:pt x="108" y="47"/>
                      </a:cubicBezTo>
                      <a:cubicBezTo>
                        <a:pt x="126" y="46"/>
                        <a:pt x="130" y="38"/>
                        <a:pt x="132" y="28"/>
                      </a:cubicBezTo>
                      <a:cubicBezTo>
                        <a:pt x="134" y="18"/>
                        <a:pt x="134" y="14"/>
                        <a:pt x="137" y="13"/>
                      </a:cubicBezTo>
                      <a:cubicBezTo>
                        <a:pt x="139" y="12"/>
                        <a:pt x="140" y="10"/>
                        <a:pt x="139" y="7"/>
                      </a:cubicBezTo>
                      <a:cubicBezTo>
                        <a:pt x="139" y="4"/>
                        <a:pt x="139" y="4"/>
                        <a:pt x="136" y="3"/>
                      </a:cubicBezTo>
                      <a:cubicBezTo>
                        <a:pt x="133" y="2"/>
                        <a:pt x="115" y="0"/>
                        <a:pt x="103" y="1"/>
                      </a:cubicBezTo>
                      <a:cubicBezTo>
                        <a:pt x="92" y="2"/>
                        <a:pt x="79" y="7"/>
                        <a:pt x="70" y="7"/>
                      </a:cubicBezTo>
                      <a:close/>
                      <a:moveTo>
                        <a:pt x="14" y="6"/>
                      </a:moveTo>
                      <a:cubicBezTo>
                        <a:pt x="19" y="3"/>
                        <a:pt x="51" y="2"/>
                        <a:pt x="58" y="11"/>
                      </a:cubicBezTo>
                      <a:cubicBezTo>
                        <a:pt x="63" y="19"/>
                        <a:pt x="54" y="38"/>
                        <a:pt x="45" y="43"/>
                      </a:cubicBezTo>
                      <a:cubicBezTo>
                        <a:pt x="36" y="47"/>
                        <a:pt x="18" y="44"/>
                        <a:pt x="13" y="36"/>
                      </a:cubicBezTo>
                      <a:cubicBezTo>
                        <a:pt x="9" y="27"/>
                        <a:pt x="8" y="10"/>
                        <a:pt x="14" y="6"/>
                      </a:cubicBezTo>
                      <a:close/>
                      <a:moveTo>
                        <a:pt x="126" y="6"/>
                      </a:moveTo>
                      <a:cubicBezTo>
                        <a:pt x="132" y="10"/>
                        <a:pt x="131" y="27"/>
                        <a:pt x="126" y="36"/>
                      </a:cubicBezTo>
                      <a:cubicBezTo>
                        <a:pt x="121" y="44"/>
                        <a:pt x="103" y="47"/>
                        <a:pt x="95" y="43"/>
                      </a:cubicBezTo>
                      <a:cubicBezTo>
                        <a:pt x="86" y="38"/>
                        <a:pt x="76" y="19"/>
                        <a:pt x="82" y="11"/>
                      </a:cubicBezTo>
                      <a:cubicBezTo>
                        <a:pt x="89" y="2"/>
                        <a:pt x="121" y="3"/>
                        <a:pt x="126" y="6"/>
                      </a:cubicBezTo>
                      <a:close/>
                    </a:path>
                  </a:pathLst>
                </a:custGeom>
                <a:solidFill>
                  <a:srgbClr val="B0B0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14" name="îṧlîḍê"/>
                <p:cNvSpPr/>
                <p:nvPr/>
              </p:nvSpPr>
              <p:spPr bwMode="auto">
                <a:xfrm>
                  <a:off x="4821807" y="3293545"/>
                  <a:ext cx="136931" cy="203076"/>
                </a:xfrm>
                <a:custGeom>
                  <a:avLst/>
                  <a:gdLst>
                    <a:gd name="T0" fmla="*/ 24 w 62"/>
                    <a:gd name="T1" fmla="*/ 58 h 92"/>
                    <a:gd name="T2" fmla="*/ 22 w 62"/>
                    <a:gd name="T3" fmla="*/ 92 h 92"/>
                    <a:gd name="T4" fmla="*/ 31 w 62"/>
                    <a:gd name="T5" fmla="*/ 92 h 92"/>
                    <a:gd name="T6" fmla="*/ 40 w 62"/>
                    <a:gd name="T7" fmla="*/ 92 h 92"/>
                    <a:gd name="T8" fmla="*/ 38 w 62"/>
                    <a:gd name="T9" fmla="*/ 58 h 92"/>
                    <a:gd name="T10" fmla="*/ 62 w 62"/>
                    <a:gd name="T11" fmla="*/ 0 h 92"/>
                    <a:gd name="T12" fmla="*/ 0 w 62"/>
                    <a:gd name="T13" fmla="*/ 0 h 92"/>
                    <a:gd name="T14" fmla="*/ 24 w 62"/>
                    <a:gd name="T15" fmla="*/ 58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2" h="92">
                      <a:moveTo>
                        <a:pt x="24" y="58"/>
                      </a:moveTo>
                      <a:cubicBezTo>
                        <a:pt x="22" y="92"/>
                        <a:pt x="22" y="92"/>
                        <a:pt x="22" y="92"/>
                      </a:cubicBezTo>
                      <a:cubicBezTo>
                        <a:pt x="25" y="92"/>
                        <a:pt x="28" y="92"/>
                        <a:pt x="31" y="92"/>
                      </a:cubicBezTo>
                      <a:cubicBezTo>
                        <a:pt x="34" y="92"/>
                        <a:pt x="37" y="92"/>
                        <a:pt x="40" y="92"/>
                      </a:cubicBezTo>
                      <a:cubicBezTo>
                        <a:pt x="38" y="58"/>
                        <a:pt x="38" y="58"/>
                        <a:pt x="38" y="58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40" y="0"/>
                        <a:pt x="22" y="0"/>
                        <a:pt x="0" y="0"/>
                      </a:cubicBezTo>
                      <a:lnTo>
                        <a:pt x="24" y="58"/>
                      </a:lnTo>
                      <a:close/>
                    </a:path>
                  </a:pathLst>
                </a:custGeom>
                <a:solidFill>
                  <a:srgbClr val="DC8F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15" name="işḷïďe"/>
                <p:cNvSpPr/>
                <p:nvPr/>
              </p:nvSpPr>
              <p:spPr bwMode="auto">
                <a:xfrm>
                  <a:off x="4760304" y="3237844"/>
                  <a:ext cx="129969" cy="172905"/>
                </a:xfrm>
                <a:custGeom>
                  <a:avLst/>
                  <a:gdLst>
                    <a:gd name="T0" fmla="*/ 47 w 112"/>
                    <a:gd name="T1" fmla="*/ 0 h 149"/>
                    <a:gd name="T2" fmla="*/ 7 w 112"/>
                    <a:gd name="T3" fmla="*/ 52 h 149"/>
                    <a:gd name="T4" fmla="*/ 0 w 112"/>
                    <a:gd name="T5" fmla="*/ 149 h 149"/>
                    <a:gd name="T6" fmla="*/ 112 w 112"/>
                    <a:gd name="T7" fmla="*/ 48 h 149"/>
                    <a:gd name="T8" fmla="*/ 47 w 112"/>
                    <a:gd name="T9" fmla="*/ 0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" h="149">
                      <a:moveTo>
                        <a:pt x="47" y="0"/>
                      </a:moveTo>
                      <a:lnTo>
                        <a:pt x="7" y="52"/>
                      </a:lnTo>
                      <a:lnTo>
                        <a:pt x="0" y="149"/>
                      </a:lnTo>
                      <a:lnTo>
                        <a:pt x="112" y="48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rgbClr val="8BA7B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16" name="î$ḷîdè"/>
                <p:cNvSpPr/>
                <p:nvPr/>
              </p:nvSpPr>
              <p:spPr bwMode="auto">
                <a:xfrm>
                  <a:off x="4890273" y="3237844"/>
                  <a:ext cx="129969" cy="172905"/>
                </a:xfrm>
                <a:custGeom>
                  <a:avLst/>
                  <a:gdLst>
                    <a:gd name="T0" fmla="*/ 65 w 112"/>
                    <a:gd name="T1" fmla="*/ 0 h 149"/>
                    <a:gd name="T2" fmla="*/ 105 w 112"/>
                    <a:gd name="T3" fmla="*/ 54 h 149"/>
                    <a:gd name="T4" fmla="*/ 112 w 112"/>
                    <a:gd name="T5" fmla="*/ 149 h 149"/>
                    <a:gd name="T6" fmla="*/ 0 w 112"/>
                    <a:gd name="T7" fmla="*/ 48 h 149"/>
                    <a:gd name="T8" fmla="*/ 65 w 112"/>
                    <a:gd name="T9" fmla="*/ 0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" h="149">
                      <a:moveTo>
                        <a:pt x="65" y="0"/>
                      </a:moveTo>
                      <a:lnTo>
                        <a:pt x="105" y="54"/>
                      </a:lnTo>
                      <a:lnTo>
                        <a:pt x="112" y="149"/>
                      </a:lnTo>
                      <a:lnTo>
                        <a:pt x="0" y="48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solidFill>
                  <a:srgbClr val="8BA7B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17" name="íŝ1ïḑè"/>
                <p:cNvSpPr/>
                <p:nvPr/>
              </p:nvSpPr>
              <p:spPr bwMode="auto">
                <a:xfrm>
                  <a:off x="4814845" y="3097432"/>
                  <a:ext cx="148535" cy="66145"/>
                </a:xfrm>
                <a:custGeom>
                  <a:avLst/>
                  <a:gdLst>
                    <a:gd name="T0" fmla="*/ 67 w 67"/>
                    <a:gd name="T1" fmla="*/ 0 h 30"/>
                    <a:gd name="T2" fmla="*/ 34 w 67"/>
                    <a:gd name="T3" fmla="*/ 30 h 30"/>
                    <a:gd name="T4" fmla="*/ 0 w 67"/>
                    <a:gd name="T5" fmla="*/ 0 h 30"/>
                    <a:gd name="T6" fmla="*/ 67 w 67"/>
                    <a:gd name="T7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30">
                      <a:moveTo>
                        <a:pt x="67" y="0"/>
                      </a:moveTo>
                      <a:cubicBezTo>
                        <a:pt x="67" y="17"/>
                        <a:pt x="52" y="30"/>
                        <a:pt x="34" y="30"/>
                      </a:cubicBezTo>
                      <a:cubicBezTo>
                        <a:pt x="15" y="30"/>
                        <a:pt x="0" y="17"/>
                        <a:pt x="0" y="0"/>
                      </a:cubicBezTo>
                      <a:cubicBezTo>
                        <a:pt x="20" y="9"/>
                        <a:pt x="48" y="9"/>
                        <a:pt x="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18" name="î$lïďè"/>
                <p:cNvSpPr/>
                <p:nvPr/>
              </p:nvSpPr>
              <p:spPr bwMode="auto">
                <a:xfrm>
                  <a:off x="4868225" y="3028966"/>
                  <a:ext cx="66145" cy="56861"/>
                </a:xfrm>
                <a:custGeom>
                  <a:avLst/>
                  <a:gdLst>
                    <a:gd name="T0" fmla="*/ 17 w 30"/>
                    <a:gd name="T1" fmla="*/ 0 h 26"/>
                    <a:gd name="T2" fmla="*/ 0 w 30"/>
                    <a:gd name="T3" fmla="*/ 18 h 26"/>
                    <a:gd name="T4" fmla="*/ 17 w 30"/>
                    <a:gd name="T5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" h="26">
                      <a:moveTo>
                        <a:pt x="17" y="0"/>
                      </a:moveTo>
                      <a:cubicBezTo>
                        <a:pt x="30" y="19"/>
                        <a:pt x="9" y="26"/>
                        <a:pt x="0" y="18"/>
                      </a:cubicBezTo>
                      <a:cubicBezTo>
                        <a:pt x="10" y="19"/>
                        <a:pt x="24" y="15"/>
                        <a:pt x="17" y="0"/>
                      </a:cubicBezTo>
                      <a:close/>
                    </a:path>
                  </a:pathLst>
                </a:custGeom>
                <a:solidFill>
                  <a:srgbClr val="DDC3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19" name="iŝļîdè"/>
                <p:cNvSpPr/>
                <p:nvPr/>
              </p:nvSpPr>
              <p:spPr bwMode="auto">
                <a:xfrm>
                  <a:off x="4927407" y="2960501"/>
                  <a:ext cx="77749" cy="29011"/>
                </a:xfrm>
                <a:custGeom>
                  <a:avLst/>
                  <a:gdLst>
                    <a:gd name="T0" fmla="*/ 0 w 35"/>
                    <a:gd name="T1" fmla="*/ 13 h 13"/>
                    <a:gd name="T2" fmla="*/ 35 w 35"/>
                    <a:gd name="T3" fmla="*/ 12 h 13"/>
                    <a:gd name="T4" fmla="*/ 0 w 35"/>
                    <a:gd name="T5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5" h="13">
                      <a:moveTo>
                        <a:pt x="0" y="13"/>
                      </a:moveTo>
                      <a:cubicBezTo>
                        <a:pt x="7" y="0"/>
                        <a:pt x="29" y="1"/>
                        <a:pt x="35" y="12"/>
                      </a:cubicBezTo>
                      <a:cubicBezTo>
                        <a:pt x="26" y="7"/>
                        <a:pt x="11" y="7"/>
                        <a:pt x="0" y="13"/>
                      </a:cubicBez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20" name="išḷíḑé"/>
                <p:cNvSpPr/>
                <p:nvPr/>
              </p:nvSpPr>
              <p:spPr bwMode="auto">
                <a:xfrm>
                  <a:off x="4775390" y="2960501"/>
                  <a:ext cx="77749" cy="29011"/>
                </a:xfrm>
                <a:custGeom>
                  <a:avLst/>
                  <a:gdLst>
                    <a:gd name="T0" fmla="*/ 35 w 35"/>
                    <a:gd name="T1" fmla="*/ 13 h 13"/>
                    <a:gd name="T2" fmla="*/ 0 w 35"/>
                    <a:gd name="T3" fmla="*/ 12 h 13"/>
                    <a:gd name="T4" fmla="*/ 35 w 35"/>
                    <a:gd name="T5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5" h="13">
                      <a:moveTo>
                        <a:pt x="35" y="13"/>
                      </a:moveTo>
                      <a:cubicBezTo>
                        <a:pt x="28" y="0"/>
                        <a:pt x="5" y="1"/>
                        <a:pt x="0" y="12"/>
                      </a:cubicBezTo>
                      <a:cubicBezTo>
                        <a:pt x="9" y="7"/>
                        <a:pt x="24" y="7"/>
                        <a:pt x="35" y="13"/>
                      </a:cubicBez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21" name="îṧḷiḋe"/>
                <p:cNvSpPr/>
                <p:nvPr/>
              </p:nvSpPr>
              <p:spPr bwMode="auto">
                <a:xfrm>
                  <a:off x="4925086" y="2911763"/>
                  <a:ext cx="88193" cy="19727"/>
                </a:xfrm>
                <a:custGeom>
                  <a:avLst/>
                  <a:gdLst>
                    <a:gd name="T0" fmla="*/ 4 w 40"/>
                    <a:gd name="T1" fmla="*/ 9 h 9"/>
                    <a:gd name="T2" fmla="*/ 0 w 40"/>
                    <a:gd name="T3" fmla="*/ 7 h 9"/>
                    <a:gd name="T4" fmla="*/ 2 w 40"/>
                    <a:gd name="T5" fmla="*/ 3 h 9"/>
                    <a:gd name="T6" fmla="*/ 19 w 40"/>
                    <a:gd name="T7" fmla="*/ 0 h 9"/>
                    <a:gd name="T8" fmla="*/ 37 w 40"/>
                    <a:gd name="T9" fmla="*/ 2 h 9"/>
                    <a:gd name="T10" fmla="*/ 39 w 40"/>
                    <a:gd name="T11" fmla="*/ 6 h 9"/>
                    <a:gd name="T12" fmla="*/ 36 w 40"/>
                    <a:gd name="T13" fmla="*/ 8 h 9"/>
                    <a:gd name="T14" fmla="*/ 19 w 40"/>
                    <a:gd name="T15" fmla="*/ 7 h 9"/>
                    <a:gd name="T16" fmla="*/ 4 w 40"/>
                    <a:gd name="T17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" h="9">
                      <a:moveTo>
                        <a:pt x="4" y="9"/>
                      </a:moveTo>
                      <a:cubicBezTo>
                        <a:pt x="2" y="9"/>
                        <a:pt x="1" y="8"/>
                        <a:pt x="0" y="7"/>
                      </a:cubicBezTo>
                      <a:cubicBezTo>
                        <a:pt x="0" y="5"/>
                        <a:pt x="1" y="3"/>
                        <a:pt x="2" y="3"/>
                      </a:cubicBezTo>
                      <a:cubicBezTo>
                        <a:pt x="7" y="1"/>
                        <a:pt x="13" y="0"/>
                        <a:pt x="19" y="0"/>
                      </a:cubicBezTo>
                      <a:cubicBezTo>
                        <a:pt x="24" y="0"/>
                        <a:pt x="30" y="1"/>
                        <a:pt x="37" y="2"/>
                      </a:cubicBezTo>
                      <a:cubicBezTo>
                        <a:pt x="39" y="2"/>
                        <a:pt x="40" y="4"/>
                        <a:pt x="39" y="6"/>
                      </a:cubicBezTo>
                      <a:cubicBezTo>
                        <a:pt x="39" y="7"/>
                        <a:pt x="37" y="9"/>
                        <a:pt x="36" y="8"/>
                      </a:cubicBezTo>
                      <a:cubicBezTo>
                        <a:pt x="30" y="7"/>
                        <a:pt x="24" y="7"/>
                        <a:pt x="19" y="7"/>
                      </a:cubicBezTo>
                      <a:cubicBezTo>
                        <a:pt x="13" y="7"/>
                        <a:pt x="8" y="8"/>
                        <a:pt x="4" y="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22" name="íşḻîḑé"/>
                <p:cNvSpPr/>
                <p:nvPr/>
              </p:nvSpPr>
              <p:spPr bwMode="auto">
                <a:xfrm>
                  <a:off x="4766107" y="2911763"/>
                  <a:ext cx="89353" cy="19727"/>
                </a:xfrm>
                <a:custGeom>
                  <a:avLst/>
                  <a:gdLst>
                    <a:gd name="T0" fmla="*/ 37 w 40"/>
                    <a:gd name="T1" fmla="*/ 3 h 9"/>
                    <a:gd name="T2" fmla="*/ 40 w 40"/>
                    <a:gd name="T3" fmla="*/ 7 h 9"/>
                    <a:gd name="T4" fmla="*/ 36 w 40"/>
                    <a:gd name="T5" fmla="*/ 9 h 9"/>
                    <a:gd name="T6" fmla="*/ 21 w 40"/>
                    <a:gd name="T7" fmla="*/ 7 h 9"/>
                    <a:gd name="T8" fmla="*/ 4 w 40"/>
                    <a:gd name="T9" fmla="*/ 8 h 9"/>
                    <a:gd name="T10" fmla="*/ 0 w 40"/>
                    <a:gd name="T11" fmla="*/ 6 h 9"/>
                    <a:gd name="T12" fmla="*/ 3 w 40"/>
                    <a:gd name="T13" fmla="*/ 2 h 9"/>
                    <a:gd name="T14" fmla="*/ 21 w 40"/>
                    <a:gd name="T15" fmla="*/ 0 h 9"/>
                    <a:gd name="T16" fmla="*/ 37 w 40"/>
                    <a:gd name="T17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" h="9">
                      <a:moveTo>
                        <a:pt x="37" y="3"/>
                      </a:moveTo>
                      <a:cubicBezTo>
                        <a:pt x="39" y="3"/>
                        <a:pt x="40" y="5"/>
                        <a:pt x="40" y="7"/>
                      </a:cubicBezTo>
                      <a:cubicBezTo>
                        <a:pt x="39" y="8"/>
                        <a:pt x="37" y="9"/>
                        <a:pt x="36" y="9"/>
                      </a:cubicBezTo>
                      <a:cubicBezTo>
                        <a:pt x="31" y="8"/>
                        <a:pt x="26" y="7"/>
                        <a:pt x="21" y="7"/>
                      </a:cubicBezTo>
                      <a:cubicBezTo>
                        <a:pt x="16" y="7"/>
                        <a:pt x="10" y="7"/>
                        <a:pt x="4" y="8"/>
                      </a:cubicBezTo>
                      <a:cubicBezTo>
                        <a:pt x="2" y="9"/>
                        <a:pt x="1" y="7"/>
                        <a:pt x="0" y="6"/>
                      </a:cubicBezTo>
                      <a:cubicBezTo>
                        <a:pt x="0" y="4"/>
                        <a:pt x="1" y="2"/>
                        <a:pt x="3" y="2"/>
                      </a:cubicBezTo>
                      <a:cubicBezTo>
                        <a:pt x="9" y="1"/>
                        <a:pt x="15" y="0"/>
                        <a:pt x="21" y="0"/>
                      </a:cubicBezTo>
                      <a:cubicBezTo>
                        <a:pt x="27" y="0"/>
                        <a:pt x="33" y="1"/>
                        <a:pt x="37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2392684" y="4718764"/>
                <a:ext cx="577997" cy="580088"/>
                <a:chOff x="7221583" y="3930623"/>
                <a:chExt cx="641720" cy="644041"/>
              </a:xfrm>
            </p:grpSpPr>
            <p:sp>
              <p:nvSpPr>
                <p:cNvPr id="84" name="îŝlïďé"/>
                <p:cNvSpPr/>
                <p:nvPr/>
              </p:nvSpPr>
              <p:spPr bwMode="auto">
                <a:xfrm>
                  <a:off x="7221583" y="3930623"/>
                  <a:ext cx="641720" cy="644041"/>
                </a:xfrm>
                <a:prstGeom prst="ellipse">
                  <a:avLst/>
                </a:prstGeom>
                <a:solidFill>
                  <a:srgbClr val="D675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85" name="iṡ1ïḍè"/>
                <p:cNvSpPr/>
                <p:nvPr/>
              </p:nvSpPr>
              <p:spPr bwMode="auto">
                <a:xfrm>
                  <a:off x="7221583" y="3930623"/>
                  <a:ext cx="569773" cy="546564"/>
                </a:xfrm>
                <a:custGeom>
                  <a:avLst/>
                  <a:gdLst>
                    <a:gd name="T0" fmla="*/ 146 w 258"/>
                    <a:gd name="T1" fmla="*/ 0 h 248"/>
                    <a:gd name="T2" fmla="*/ 244 w 258"/>
                    <a:gd name="T3" fmla="*/ 38 h 248"/>
                    <a:gd name="T4" fmla="*/ 258 w 258"/>
                    <a:gd name="T5" fmla="*/ 102 h 248"/>
                    <a:gd name="T6" fmla="*/ 113 w 258"/>
                    <a:gd name="T7" fmla="*/ 248 h 248"/>
                    <a:gd name="T8" fmla="*/ 15 w 258"/>
                    <a:gd name="T9" fmla="*/ 210 h 248"/>
                    <a:gd name="T10" fmla="*/ 0 w 258"/>
                    <a:gd name="T11" fmla="*/ 146 h 248"/>
                    <a:gd name="T12" fmla="*/ 146 w 258"/>
                    <a:gd name="T13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8" h="248">
                      <a:moveTo>
                        <a:pt x="146" y="0"/>
                      </a:moveTo>
                      <a:cubicBezTo>
                        <a:pt x="183" y="0"/>
                        <a:pt x="218" y="15"/>
                        <a:pt x="244" y="38"/>
                      </a:cubicBezTo>
                      <a:cubicBezTo>
                        <a:pt x="253" y="58"/>
                        <a:pt x="258" y="79"/>
                        <a:pt x="258" y="102"/>
                      </a:cubicBezTo>
                      <a:cubicBezTo>
                        <a:pt x="258" y="182"/>
                        <a:pt x="193" y="248"/>
                        <a:pt x="113" y="248"/>
                      </a:cubicBezTo>
                      <a:cubicBezTo>
                        <a:pt x="75" y="248"/>
                        <a:pt x="41" y="233"/>
                        <a:pt x="15" y="210"/>
                      </a:cubicBezTo>
                      <a:cubicBezTo>
                        <a:pt x="5" y="190"/>
                        <a:pt x="0" y="169"/>
                        <a:pt x="0" y="146"/>
                      </a:cubicBezTo>
                      <a:cubicBezTo>
                        <a:pt x="0" y="66"/>
                        <a:pt x="65" y="0"/>
                        <a:pt x="146" y="0"/>
                      </a:cubicBezTo>
                      <a:close/>
                    </a:path>
                  </a:pathLst>
                </a:custGeom>
                <a:solidFill>
                  <a:srgbClr val="DC8F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86" name="išļîdè"/>
                <p:cNvSpPr/>
                <p:nvPr/>
              </p:nvSpPr>
              <p:spPr bwMode="auto">
                <a:xfrm>
                  <a:off x="7358515" y="4399438"/>
                  <a:ext cx="355093" cy="175225"/>
                </a:xfrm>
                <a:custGeom>
                  <a:avLst/>
                  <a:gdLst>
                    <a:gd name="T0" fmla="*/ 21 w 161"/>
                    <a:gd name="T1" fmla="*/ 21 h 79"/>
                    <a:gd name="T2" fmla="*/ 0 w 161"/>
                    <a:gd name="T3" fmla="*/ 52 h 79"/>
                    <a:gd name="T4" fmla="*/ 84 w 161"/>
                    <a:gd name="T5" fmla="*/ 79 h 79"/>
                    <a:gd name="T6" fmla="*/ 161 w 161"/>
                    <a:gd name="T7" fmla="*/ 56 h 79"/>
                    <a:gd name="T8" fmla="*/ 138 w 161"/>
                    <a:gd name="T9" fmla="*/ 21 h 79"/>
                    <a:gd name="T10" fmla="*/ 80 w 161"/>
                    <a:gd name="T11" fmla="*/ 0 h 79"/>
                    <a:gd name="T12" fmla="*/ 21 w 161"/>
                    <a:gd name="T13" fmla="*/ 21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1" h="79">
                      <a:moveTo>
                        <a:pt x="21" y="21"/>
                      </a:moveTo>
                      <a:cubicBezTo>
                        <a:pt x="11" y="28"/>
                        <a:pt x="5" y="39"/>
                        <a:pt x="0" y="52"/>
                      </a:cubicBezTo>
                      <a:cubicBezTo>
                        <a:pt x="23" y="69"/>
                        <a:pt x="52" y="79"/>
                        <a:pt x="84" y="79"/>
                      </a:cubicBezTo>
                      <a:cubicBezTo>
                        <a:pt x="112" y="79"/>
                        <a:pt x="139" y="70"/>
                        <a:pt x="161" y="56"/>
                      </a:cubicBezTo>
                      <a:cubicBezTo>
                        <a:pt x="155" y="41"/>
                        <a:pt x="149" y="28"/>
                        <a:pt x="138" y="21"/>
                      </a:cubicBezTo>
                      <a:cubicBezTo>
                        <a:pt x="111" y="5"/>
                        <a:pt x="95" y="1"/>
                        <a:pt x="80" y="0"/>
                      </a:cubicBezTo>
                      <a:cubicBezTo>
                        <a:pt x="63" y="0"/>
                        <a:pt x="48" y="4"/>
                        <a:pt x="21" y="21"/>
                      </a:cubicBezTo>
                      <a:close/>
                    </a:path>
                  </a:pathLst>
                </a:custGeom>
                <a:solidFill>
                  <a:srgbClr val="E7AB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87" name="ï$ļïḓé"/>
                <p:cNvSpPr/>
                <p:nvPr/>
              </p:nvSpPr>
              <p:spPr bwMode="auto">
                <a:xfrm>
                  <a:off x="7483842" y="4259026"/>
                  <a:ext cx="99797" cy="193792"/>
                </a:xfrm>
                <a:custGeom>
                  <a:avLst/>
                  <a:gdLst>
                    <a:gd name="T0" fmla="*/ 0 w 45"/>
                    <a:gd name="T1" fmla="*/ 0 h 88"/>
                    <a:gd name="T2" fmla="*/ 45 w 45"/>
                    <a:gd name="T3" fmla="*/ 0 h 88"/>
                    <a:gd name="T4" fmla="*/ 45 w 45"/>
                    <a:gd name="T5" fmla="*/ 64 h 88"/>
                    <a:gd name="T6" fmla="*/ 0 w 45"/>
                    <a:gd name="T7" fmla="*/ 64 h 88"/>
                    <a:gd name="T8" fmla="*/ 0 w 45"/>
                    <a:gd name="T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88">
                      <a:moveTo>
                        <a:pt x="0" y="0"/>
                      </a:move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5" y="64"/>
                        <a:pt x="45" y="64"/>
                        <a:pt x="45" y="64"/>
                      </a:cubicBezTo>
                      <a:cubicBezTo>
                        <a:pt x="45" y="86"/>
                        <a:pt x="0" y="88"/>
                        <a:pt x="0" y="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C3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88" name="ïşḷiḍê"/>
                <p:cNvSpPr/>
                <p:nvPr/>
              </p:nvSpPr>
              <p:spPr bwMode="auto">
                <a:xfrm>
                  <a:off x="7295851" y="4075677"/>
                  <a:ext cx="474617" cy="313317"/>
                </a:xfrm>
                <a:custGeom>
                  <a:avLst/>
                  <a:gdLst>
                    <a:gd name="T0" fmla="*/ 108 w 215"/>
                    <a:gd name="T1" fmla="*/ 0 h 142"/>
                    <a:gd name="T2" fmla="*/ 108 w 215"/>
                    <a:gd name="T3" fmla="*/ 142 h 142"/>
                    <a:gd name="T4" fmla="*/ 108 w 215"/>
                    <a:gd name="T5" fmla="*/ 0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5" h="142">
                      <a:moveTo>
                        <a:pt x="108" y="0"/>
                      </a:moveTo>
                      <a:cubicBezTo>
                        <a:pt x="215" y="0"/>
                        <a:pt x="172" y="142"/>
                        <a:pt x="108" y="142"/>
                      </a:cubicBezTo>
                      <a:cubicBezTo>
                        <a:pt x="44" y="142"/>
                        <a:pt x="0" y="0"/>
                        <a:pt x="108" y="0"/>
                      </a:cubicBezTo>
                      <a:close/>
                    </a:path>
                  </a:pathLst>
                </a:custGeom>
                <a:solidFill>
                  <a:srgbClr val="F5DB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89" name="íslíḓé"/>
                <p:cNvSpPr/>
                <p:nvPr/>
              </p:nvSpPr>
              <p:spPr bwMode="auto">
                <a:xfrm>
                  <a:off x="7364317" y="4018816"/>
                  <a:ext cx="337686" cy="252974"/>
                </a:xfrm>
                <a:custGeom>
                  <a:avLst/>
                  <a:gdLst>
                    <a:gd name="T0" fmla="*/ 135 w 153"/>
                    <a:gd name="T1" fmla="*/ 85 h 115"/>
                    <a:gd name="T2" fmla="*/ 145 w 153"/>
                    <a:gd name="T3" fmla="*/ 88 h 115"/>
                    <a:gd name="T4" fmla="*/ 78 w 153"/>
                    <a:gd name="T5" fmla="*/ 0 h 115"/>
                    <a:gd name="T6" fmla="*/ 8 w 153"/>
                    <a:gd name="T7" fmla="*/ 85 h 115"/>
                    <a:gd name="T8" fmla="*/ 20 w 153"/>
                    <a:gd name="T9" fmla="*/ 85 h 115"/>
                    <a:gd name="T10" fmla="*/ 75 w 153"/>
                    <a:gd name="T11" fmla="*/ 41 h 115"/>
                    <a:gd name="T12" fmla="*/ 135 w 153"/>
                    <a:gd name="T13" fmla="*/ 8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3" h="115">
                      <a:moveTo>
                        <a:pt x="135" y="85"/>
                      </a:moveTo>
                      <a:cubicBezTo>
                        <a:pt x="141" y="107"/>
                        <a:pt x="138" y="105"/>
                        <a:pt x="145" y="88"/>
                      </a:cubicBezTo>
                      <a:cubicBezTo>
                        <a:pt x="153" y="71"/>
                        <a:pt x="134" y="0"/>
                        <a:pt x="78" y="0"/>
                      </a:cubicBezTo>
                      <a:cubicBezTo>
                        <a:pt x="23" y="0"/>
                        <a:pt x="0" y="55"/>
                        <a:pt x="8" y="85"/>
                      </a:cubicBezTo>
                      <a:cubicBezTo>
                        <a:pt x="15" y="115"/>
                        <a:pt x="18" y="108"/>
                        <a:pt x="20" y="85"/>
                      </a:cubicBezTo>
                      <a:cubicBezTo>
                        <a:pt x="26" y="30"/>
                        <a:pt x="52" y="42"/>
                        <a:pt x="75" y="41"/>
                      </a:cubicBezTo>
                      <a:cubicBezTo>
                        <a:pt x="114" y="41"/>
                        <a:pt x="120" y="29"/>
                        <a:pt x="135" y="85"/>
                      </a:cubicBezTo>
                      <a:close/>
                    </a:path>
                  </a:pathLst>
                </a:custGeom>
                <a:solidFill>
                  <a:srgbClr val="8B72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90" name="islíḑe"/>
                <p:cNvSpPr/>
                <p:nvPr/>
              </p:nvSpPr>
              <p:spPr bwMode="auto">
                <a:xfrm>
                  <a:off x="7657907" y="4181277"/>
                  <a:ext cx="40615" cy="75428"/>
                </a:xfrm>
                <a:custGeom>
                  <a:avLst/>
                  <a:gdLst>
                    <a:gd name="T0" fmla="*/ 13 w 18"/>
                    <a:gd name="T1" fmla="*/ 1 h 34"/>
                    <a:gd name="T2" fmla="*/ 16 w 18"/>
                    <a:gd name="T3" fmla="*/ 19 h 34"/>
                    <a:gd name="T4" fmla="*/ 5 w 18"/>
                    <a:gd name="T5" fmla="*/ 33 h 34"/>
                    <a:gd name="T6" fmla="*/ 2 w 18"/>
                    <a:gd name="T7" fmla="*/ 16 h 34"/>
                    <a:gd name="T8" fmla="*/ 13 w 18"/>
                    <a:gd name="T9" fmla="*/ 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34">
                      <a:moveTo>
                        <a:pt x="13" y="1"/>
                      </a:moveTo>
                      <a:cubicBezTo>
                        <a:pt x="17" y="2"/>
                        <a:pt x="18" y="10"/>
                        <a:pt x="16" y="19"/>
                      </a:cubicBezTo>
                      <a:cubicBezTo>
                        <a:pt x="14" y="28"/>
                        <a:pt x="9" y="34"/>
                        <a:pt x="5" y="33"/>
                      </a:cubicBezTo>
                      <a:cubicBezTo>
                        <a:pt x="1" y="33"/>
                        <a:pt x="0" y="25"/>
                        <a:pt x="2" y="16"/>
                      </a:cubicBezTo>
                      <a:cubicBezTo>
                        <a:pt x="4" y="6"/>
                        <a:pt x="9" y="0"/>
                        <a:pt x="13" y="1"/>
                      </a:cubicBezTo>
                      <a:close/>
                    </a:path>
                  </a:pathLst>
                </a:custGeom>
                <a:solidFill>
                  <a:srgbClr val="F5DB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91" name="ïsḷïḑê"/>
                <p:cNvSpPr/>
                <p:nvPr/>
              </p:nvSpPr>
              <p:spPr bwMode="auto">
                <a:xfrm>
                  <a:off x="7368959" y="4181277"/>
                  <a:ext cx="39455" cy="75428"/>
                </a:xfrm>
                <a:custGeom>
                  <a:avLst/>
                  <a:gdLst>
                    <a:gd name="T0" fmla="*/ 6 w 18"/>
                    <a:gd name="T1" fmla="*/ 1 h 34"/>
                    <a:gd name="T2" fmla="*/ 2 w 18"/>
                    <a:gd name="T3" fmla="*/ 19 h 34"/>
                    <a:gd name="T4" fmla="*/ 13 w 18"/>
                    <a:gd name="T5" fmla="*/ 33 h 34"/>
                    <a:gd name="T6" fmla="*/ 16 w 18"/>
                    <a:gd name="T7" fmla="*/ 16 h 34"/>
                    <a:gd name="T8" fmla="*/ 6 w 18"/>
                    <a:gd name="T9" fmla="*/ 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34">
                      <a:moveTo>
                        <a:pt x="6" y="1"/>
                      </a:moveTo>
                      <a:cubicBezTo>
                        <a:pt x="2" y="2"/>
                        <a:pt x="0" y="10"/>
                        <a:pt x="2" y="19"/>
                      </a:cubicBezTo>
                      <a:cubicBezTo>
                        <a:pt x="4" y="28"/>
                        <a:pt x="9" y="34"/>
                        <a:pt x="13" y="33"/>
                      </a:cubicBezTo>
                      <a:cubicBezTo>
                        <a:pt x="17" y="33"/>
                        <a:pt x="18" y="25"/>
                        <a:pt x="16" y="16"/>
                      </a:cubicBezTo>
                      <a:cubicBezTo>
                        <a:pt x="14" y="6"/>
                        <a:pt x="9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F5DB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92" name="îşḷîḑê"/>
                <p:cNvSpPr/>
                <p:nvPr/>
              </p:nvSpPr>
              <p:spPr bwMode="auto">
                <a:xfrm>
                  <a:off x="7375921" y="3999089"/>
                  <a:ext cx="304034" cy="181028"/>
                </a:xfrm>
                <a:custGeom>
                  <a:avLst/>
                  <a:gdLst>
                    <a:gd name="T0" fmla="*/ 138 w 138"/>
                    <a:gd name="T1" fmla="*/ 60 h 82"/>
                    <a:gd name="T2" fmla="*/ 0 w 138"/>
                    <a:gd name="T3" fmla="*/ 82 h 82"/>
                    <a:gd name="T4" fmla="*/ 54 w 138"/>
                    <a:gd name="T5" fmla="*/ 9 h 82"/>
                    <a:gd name="T6" fmla="*/ 138 w 138"/>
                    <a:gd name="T7" fmla="*/ 6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8" h="82">
                      <a:moveTo>
                        <a:pt x="138" y="60"/>
                      </a:moveTo>
                      <a:cubicBezTo>
                        <a:pt x="86" y="0"/>
                        <a:pt x="11" y="39"/>
                        <a:pt x="0" y="82"/>
                      </a:cubicBezTo>
                      <a:cubicBezTo>
                        <a:pt x="1" y="65"/>
                        <a:pt x="11" y="19"/>
                        <a:pt x="54" y="9"/>
                      </a:cubicBezTo>
                      <a:cubicBezTo>
                        <a:pt x="98" y="0"/>
                        <a:pt x="125" y="22"/>
                        <a:pt x="138" y="60"/>
                      </a:cubicBezTo>
                      <a:close/>
                    </a:path>
                  </a:pathLst>
                </a:custGeom>
                <a:solidFill>
                  <a:srgbClr val="7192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93" name="iṡľídè"/>
                <p:cNvSpPr/>
                <p:nvPr/>
              </p:nvSpPr>
              <p:spPr bwMode="auto">
                <a:xfrm>
                  <a:off x="7454831" y="3967757"/>
                  <a:ext cx="322600" cy="174065"/>
                </a:xfrm>
                <a:custGeom>
                  <a:avLst/>
                  <a:gdLst>
                    <a:gd name="T0" fmla="*/ 0 w 146"/>
                    <a:gd name="T1" fmla="*/ 54 h 79"/>
                    <a:gd name="T2" fmla="*/ 118 w 146"/>
                    <a:gd name="T3" fmla="*/ 18 h 79"/>
                    <a:gd name="T4" fmla="*/ 102 w 146"/>
                    <a:gd name="T5" fmla="*/ 79 h 79"/>
                    <a:gd name="T6" fmla="*/ 0 w 146"/>
                    <a:gd name="T7" fmla="*/ 54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6" h="79">
                      <a:moveTo>
                        <a:pt x="0" y="54"/>
                      </a:moveTo>
                      <a:cubicBezTo>
                        <a:pt x="32" y="30"/>
                        <a:pt x="91" y="0"/>
                        <a:pt x="118" y="18"/>
                      </a:cubicBezTo>
                      <a:cubicBezTo>
                        <a:pt x="146" y="37"/>
                        <a:pt x="116" y="67"/>
                        <a:pt x="102" y="79"/>
                      </a:cubicBezTo>
                      <a:cubicBezTo>
                        <a:pt x="91" y="54"/>
                        <a:pt x="48" y="30"/>
                        <a:pt x="0" y="54"/>
                      </a:cubicBezTo>
                      <a:close/>
                    </a:path>
                  </a:pathLst>
                </a:custGeom>
                <a:solidFill>
                  <a:srgbClr val="8BA7B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94" name="ïSļíďé"/>
                <p:cNvSpPr/>
                <p:nvPr/>
              </p:nvSpPr>
              <p:spPr bwMode="auto">
                <a:xfrm>
                  <a:off x="7563911" y="4190560"/>
                  <a:ext cx="63824" cy="22048"/>
                </a:xfrm>
                <a:custGeom>
                  <a:avLst/>
                  <a:gdLst>
                    <a:gd name="T0" fmla="*/ 0 w 29"/>
                    <a:gd name="T1" fmla="*/ 10 h 10"/>
                    <a:gd name="T2" fmla="*/ 29 w 29"/>
                    <a:gd name="T3" fmla="*/ 10 h 10"/>
                    <a:gd name="T4" fmla="*/ 0 w 29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9" h="10">
                      <a:moveTo>
                        <a:pt x="0" y="10"/>
                      </a:moveTo>
                      <a:cubicBezTo>
                        <a:pt x="6" y="0"/>
                        <a:pt x="24" y="1"/>
                        <a:pt x="29" y="10"/>
                      </a:cubicBezTo>
                      <a:cubicBezTo>
                        <a:pt x="21" y="6"/>
                        <a:pt x="9" y="6"/>
                        <a:pt x="0" y="10"/>
                      </a:cubicBez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95" name="íŝlïḍê"/>
                <p:cNvSpPr/>
                <p:nvPr/>
              </p:nvSpPr>
              <p:spPr bwMode="auto">
                <a:xfrm>
                  <a:off x="7442066" y="4190560"/>
                  <a:ext cx="61503" cy="22048"/>
                </a:xfrm>
                <a:custGeom>
                  <a:avLst/>
                  <a:gdLst>
                    <a:gd name="T0" fmla="*/ 28 w 28"/>
                    <a:gd name="T1" fmla="*/ 10 h 10"/>
                    <a:gd name="T2" fmla="*/ 0 w 28"/>
                    <a:gd name="T3" fmla="*/ 10 h 10"/>
                    <a:gd name="T4" fmla="*/ 28 w 28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10">
                      <a:moveTo>
                        <a:pt x="28" y="10"/>
                      </a:moveTo>
                      <a:cubicBezTo>
                        <a:pt x="22" y="0"/>
                        <a:pt x="4" y="1"/>
                        <a:pt x="0" y="10"/>
                      </a:cubicBezTo>
                      <a:cubicBezTo>
                        <a:pt x="7" y="6"/>
                        <a:pt x="19" y="6"/>
                        <a:pt x="28" y="10"/>
                      </a:cubicBez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96" name="iṥļídé"/>
                <p:cNvSpPr/>
                <p:nvPr/>
              </p:nvSpPr>
              <p:spPr bwMode="auto">
                <a:xfrm>
                  <a:off x="7559270" y="4173154"/>
                  <a:ext cx="63824" cy="15086"/>
                </a:xfrm>
                <a:custGeom>
                  <a:avLst/>
                  <a:gdLst>
                    <a:gd name="T0" fmla="*/ 3 w 29"/>
                    <a:gd name="T1" fmla="*/ 6 h 7"/>
                    <a:gd name="T2" fmla="*/ 0 w 29"/>
                    <a:gd name="T3" fmla="*/ 5 h 7"/>
                    <a:gd name="T4" fmla="*/ 2 w 29"/>
                    <a:gd name="T5" fmla="*/ 2 h 7"/>
                    <a:gd name="T6" fmla="*/ 14 w 29"/>
                    <a:gd name="T7" fmla="*/ 0 h 7"/>
                    <a:gd name="T8" fmla="*/ 27 w 29"/>
                    <a:gd name="T9" fmla="*/ 1 h 7"/>
                    <a:gd name="T10" fmla="*/ 29 w 29"/>
                    <a:gd name="T11" fmla="*/ 4 h 7"/>
                    <a:gd name="T12" fmla="*/ 26 w 29"/>
                    <a:gd name="T13" fmla="*/ 6 h 7"/>
                    <a:gd name="T14" fmla="*/ 14 w 29"/>
                    <a:gd name="T15" fmla="*/ 5 h 7"/>
                    <a:gd name="T16" fmla="*/ 3 w 29"/>
                    <a:gd name="T17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" h="7">
                      <a:moveTo>
                        <a:pt x="3" y="6"/>
                      </a:moveTo>
                      <a:cubicBezTo>
                        <a:pt x="2" y="7"/>
                        <a:pt x="1" y="6"/>
                        <a:pt x="0" y="5"/>
                      </a:cubicBezTo>
                      <a:cubicBezTo>
                        <a:pt x="0" y="3"/>
                        <a:pt x="1" y="2"/>
                        <a:pt x="2" y="2"/>
                      </a:cubicBezTo>
                      <a:cubicBezTo>
                        <a:pt x="5" y="1"/>
                        <a:pt x="9" y="0"/>
                        <a:pt x="14" y="0"/>
                      </a:cubicBezTo>
                      <a:cubicBezTo>
                        <a:pt x="18" y="0"/>
                        <a:pt x="23" y="0"/>
                        <a:pt x="27" y="1"/>
                      </a:cubicBezTo>
                      <a:cubicBezTo>
                        <a:pt x="28" y="2"/>
                        <a:pt x="29" y="3"/>
                        <a:pt x="29" y="4"/>
                      </a:cubicBezTo>
                      <a:cubicBezTo>
                        <a:pt x="29" y="5"/>
                        <a:pt x="28" y="6"/>
                        <a:pt x="26" y="6"/>
                      </a:cubicBezTo>
                      <a:cubicBezTo>
                        <a:pt x="22" y="5"/>
                        <a:pt x="18" y="5"/>
                        <a:pt x="14" y="5"/>
                      </a:cubicBezTo>
                      <a:cubicBezTo>
                        <a:pt x="10" y="5"/>
                        <a:pt x="6" y="5"/>
                        <a:pt x="3" y="6"/>
                      </a:cubicBezTo>
                      <a:close/>
                    </a:path>
                  </a:pathLst>
                </a:custGeom>
                <a:solidFill>
                  <a:srgbClr val="8B72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97" name="ïSliḍé"/>
                <p:cNvSpPr/>
                <p:nvPr/>
              </p:nvSpPr>
              <p:spPr bwMode="auto">
                <a:xfrm>
                  <a:off x="7444387" y="4173154"/>
                  <a:ext cx="63824" cy="15086"/>
                </a:xfrm>
                <a:custGeom>
                  <a:avLst/>
                  <a:gdLst>
                    <a:gd name="T0" fmla="*/ 27 w 29"/>
                    <a:gd name="T1" fmla="*/ 2 h 7"/>
                    <a:gd name="T2" fmla="*/ 29 w 29"/>
                    <a:gd name="T3" fmla="*/ 5 h 7"/>
                    <a:gd name="T4" fmla="*/ 26 w 29"/>
                    <a:gd name="T5" fmla="*/ 6 h 7"/>
                    <a:gd name="T6" fmla="*/ 15 w 29"/>
                    <a:gd name="T7" fmla="*/ 5 h 7"/>
                    <a:gd name="T8" fmla="*/ 3 w 29"/>
                    <a:gd name="T9" fmla="*/ 6 h 7"/>
                    <a:gd name="T10" fmla="*/ 0 w 29"/>
                    <a:gd name="T11" fmla="*/ 4 h 7"/>
                    <a:gd name="T12" fmla="*/ 2 w 29"/>
                    <a:gd name="T13" fmla="*/ 1 h 7"/>
                    <a:gd name="T14" fmla="*/ 15 w 29"/>
                    <a:gd name="T15" fmla="*/ 0 h 7"/>
                    <a:gd name="T16" fmla="*/ 27 w 29"/>
                    <a:gd name="T17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" h="7">
                      <a:moveTo>
                        <a:pt x="27" y="2"/>
                      </a:moveTo>
                      <a:cubicBezTo>
                        <a:pt x="28" y="2"/>
                        <a:pt x="29" y="3"/>
                        <a:pt x="29" y="5"/>
                      </a:cubicBezTo>
                      <a:cubicBezTo>
                        <a:pt x="28" y="6"/>
                        <a:pt x="27" y="7"/>
                        <a:pt x="26" y="6"/>
                      </a:cubicBezTo>
                      <a:cubicBezTo>
                        <a:pt x="23" y="5"/>
                        <a:pt x="19" y="5"/>
                        <a:pt x="15" y="5"/>
                      </a:cubicBezTo>
                      <a:cubicBezTo>
                        <a:pt x="11" y="5"/>
                        <a:pt x="7" y="5"/>
                        <a:pt x="3" y="6"/>
                      </a:cubicBezTo>
                      <a:cubicBezTo>
                        <a:pt x="2" y="6"/>
                        <a:pt x="0" y="5"/>
                        <a:pt x="0" y="4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7" y="0"/>
                        <a:pt x="11" y="0"/>
                        <a:pt x="15" y="0"/>
                      </a:cubicBezTo>
                      <a:cubicBezTo>
                        <a:pt x="20" y="0"/>
                        <a:pt x="24" y="1"/>
                        <a:pt x="27" y="2"/>
                      </a:cubicBezTo>
                      <a:close/>
                    </a:path>
                  </a:pathLst>
                </a:custGeom>
                <a:solidFill>
                  <a:srgbClr val="8B72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98" name="íṧľíḋè"/>
                <p:cNvSpPr/>
                <p:nvPr/>
              </p:nvSpPr>
              <p:spPr bwMode="auto">
                <a:xfrm>
                  <a:off x="7515173" y="4236977"/>
                  <a:ext cx="52220" cy="44096"/>
                </a:xfrm>
                <a:custGeom>
                  <a:avLst/>
                  <a:gdLst>
                    <a:gd name="T0" fmla="*/ 14 w 24"/>
                    <a:gd name="T1" fmla="*/ 0 h 20"/>
                    <a:gd name="T2" fmla="*/ 0 w 24"/>
                    <a:gd name="T3" fmla="*/ 14 h 20"/>
                    <a:gd name="T4" fmla="*/ 14 w 24"/>
                    <a:gd name="T5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20">
                      <a:moveTo>
                        <a:pt x="14" y="0"/>
                      </a:moveTo>
                      <a:cubicBezTo>
                        <a:pt x="24" y="15"/>
                        <a:pt x="7" y="20"/>
                        <a:pt x="0" y="14"/>
                      </a:cubicBezTo>
                      <a:cubicBezTo>
                        <a:pt x="8" y="15"/>
                        <a:pt x="19" y="12"/>
                        <a:pt x="14" y="0"/>
                      </a:cubicBezTo>
                      <a:close/>
                    </a:path>
                  </a:pathLst>
                </a:custGeom>
                <a:solidFill>
                  <a:srgbClr val="DDC3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99" name="íṣ1ïḑé"/>
                <p:cNvSpPr/>
                <p:nvPr/>
              </p:nvSpPr>
              <p:spPr bwMode="auto">
                <a:xfrm>
                  <a:off x="7479200" y="4291518"/>
                  <a:ext cx="109081" cy="48738"/>
                </a:xfrm>
                <a:custGeom>
                  <a:avLst/>
                  <a:gdLst>
                    <a:gd name="T0" fmla="*/ 49 w 49"/>
                    <a:gd name="T1" fmla="*/ 0 h 22"/>
                    <a:gd name="T2" fmla="*/ 25 w 49"/>
                    <a:gd name="T3" fmla="*/ 22 h 22"/>
                    <a:gd name="T4" fmla="*/ 0 w 49"/>
                    <a:gd name="T5" fmla="*/ 0 h 22"/>
                    <a:gd name="T6" fmla="*/ 49 w 49"/>
                    <a:gd name="T7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9" h="22">
                      <a:moveTo>
                        <a:pt x="49" y="0"/>
                      </a:moveTo>
                      <a:cubicBezTo>
                        <a:pt x="49" y="12"/>
                        <a:pt x="38" y="22"/>
                        <a:pt x="25" y="22"/>
                      </a:cubicBezTo>
                      <a:cubicBezTo>
                        <a:pt x="11" y="22"/>
                        <a:pt x="0" y="12"/>
                        <a:pt x="0" y="0"/>
                      </a:cubicBezTo>
                      <a:cubicBezTo>
                        <a:pt x="14" y="6"/>
                        <a:pt x="35" y="6"/>
                        <a:pt x="4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00" name="îṥliḑê"/>
                <p:cNvSpPr/>
                <p:nvPr/>
              </p:nvSpPr>
              <p:spPr bwMode="auto">
                <a:xfrm>
                  <a:off x="7581318" y="4219571"/>
                  <a:ext cx="52220" cy="34813"/>
                </a:xfrm>
                <a:prstGeom prst="ellipse">
                  <a:avLst/>
                </a:prstGeom>
                <a:solidFill>
                  <a:srgbClr val="EDCC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01" name="îŝľïḍe"/>
                <p:cNvSpPr/>
                <p:nvPr/>
              </p:nvSpPr>
              <p:spPr bwMode="auto">
                <a:xfrm>
                  <a:off x="7442066" y="4219571"/>
                  <a:ext cx="53380" cy="34813"/>
                </a:xfrm>
                <a:prstGeom prst="ellipse">
                  <a:avLst/>
                </a:prstGeom>
                <a:solidFill>
                  <a:srgbClr val="EDCC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102" name="íšlïḑe"/>
                <p:cNvSpPr/>
                <p:nvPr/>
              </p:nvSpPr>
              <p:spPr bwMode="auto">
                <a:xfrm>
                  <a:off x="7358515" y="4486471"/>
                  <a:ext cx="352772" cy="30171"/>
                </a:xfrm>
                <a:custGeom>
                  <a:avLst/>
                  <a:gdLst>
                    <a:gd name="T0" fmla="*/ 6 w 160"/>
                    <a:gd name="T1" fmla="*/ 0 h 14"/>
                    <a:gd name="T2" fmla="*/ 0 w 160"/>
                    <a:gd name="T3" fmla="*/ 13 h 14"/>
                    <a:gd name="T4" fmla="*/ 2 w 160"/>
                    <a:gd name="T5" fmla="*/ 14 h 14"/>
                    <a:gd name="T6" fmla="*/ 160 w 160"/>
                    <a:gd name="T7" fmla="*/ 14 h 14"/>
                    <a:gd name="T8" fmla="*/ 153 w 160"/>
                    <a:gd name="T9" fmla="*/ 0 h 14"/>
                    <a:gd name="T10" fmla="*/ 6 w 160"/>
                    <a:gd name="T11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0" h="14">
                      <a:moveTo>
                        <a:pt x="6" y="0"/>
                      </a:moveTo>
                      <a:cubicBezTo>
                        <a:pt x="4" y="4"/>
                        <a:pt x="2" y="8"/>
                        <a:pt x="0" y="13"/>
                      </a:cubicBezTo>
                      <a:cubicBezTo>
                        <a:pt x="1" y="13"/>
                        <a:pt x="1" y="14"/>
                        <a:pt x="2" y="14"/>
                      </a:cubicBezTo>
                      <a:cubicBezTo>
                        <a:pt x="160" y="14"/>
                        <a:pt x="160" y="14"/>
                        <a:pt x="160" y="14"/>
                      </a:cubicBezTo>
                      <a:cubicBezTo>
                        <a:pt x="158" y="9"/>
                        <a:pt x="156" y="4"/>
                        <a:pt x="153" y="0"/>
                      </a:cubicBez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EBB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3873796" y="4719700"/>
                <a:ext cx="579262" cy="578216"/>
                <a:chOff x="7476878" y="2358236"/>
                <a:chExt cx="642880" cy="641720"/>
              </a:xfrm>
            </p:grpSpPr>
            <p:sp>
              <p:nvSpPr>
                <p:cNvPr id="60" name="ïṣḻïḑé"/>
                <p:cNvSpPr/>
                <p:nvPr/>
              </p:nvSpPr>
              <p:spPr bwMode="auto">
                <a:xfrm>
                  <a:off x="7476878" y="2358236"/>
                  <a:ext cx="642880" cy="641720"/>
                </a:xfrm>
                <a:prstGeom prst="ellipse">
                  <a:avLst/>
                </a:prstGeom>
                <a:solidFill>
                  <a:srgbClr val="D18A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61" name="ïśḷïḋe"/>
                <p:cNvSpPr/>
                <p:nvPr/>
              </p:nvSpPr>
              <p:spPr bwMode="auto">
                <a:xfrm>
                  <a:off x="7476878" y="2358236"/>
                  <a:ext cx="569773" cy="545404"/>
                </a:xfrm>
                <a:custGeom>
                  <a:avLst/>
                  <a:gdLst>
                    <a:gd name="T0" fmla="*/ 145 w 258"/>
                    <a:gd name="T1" fmla="*/ 0 h 247"/>
                    <a:gd name="T2" fmla="*/ 243 w 258"/>
                    <a:gd name="T3" fmla="*/ 38 h 247"/>
                    <a:gd name="T4" fmla="*/ 258 w 258"/>
                    <a:gd name="T5" fmla="*/ 101 h 247"/>
                    <a:gd name="T6" fmla="*/ 112 w 258"/>
                    <a:gd name="T7" fmla="*/ 247 h 247"/>
                    <a:gd name="T8" fmla="*/ 14 w 258"/>
                    <a:gd name="T9" fmla="*/ 209 h 247"/>
                    <a:gd name="T10" fmla="*/ 0 w 258"/>
                    <a:gd name="T11" fmla="*/ 145 h 247"/>
                    <a:gd name="T12" fmla="*/ 145 w 258"/>
                    <a:gd name="T13" fmla="*/ 0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8" h="247">
                      <a:moveTo>
                        <a:pt x="145" y="0"/>
                      </a:moveTo>
                      <a:cubicBezTo>
                        <a:pt x="183" y="0"/>
                        <a:pt x="217" y="14"/>
                        <a:pt x="243" y="38"/>
                      </a:cubicBezTo>
                      <a:cubicBezTo>
                        <a:pt x="252" y="57"/>
                        <a:pt x="258" y="79"/>
                        <a:pt x="258" y="101"/>
                      </a:cubicBezTo>
                      <a:cubicBezTo>
                        <a:pt x="258" y="182"/>
                        <a:pt x="193" y="247"/>
                        <a:pt x="112" y="247"/>
                      </a:cubicBezTo>
                      <a:cubicBezTo>
                        <a:pt x="74" y="247"/>
                        <a:pt x="40" y="233"/>
                        <a:pt x="14" y="209"/>
                      </a:cubicBezTo>
                      <a:cubicBezTo>
                        <a:pt x="5" y="190"/>
                        <a:pt x="0" y="168"/>
                        <a:pt x="0" y="145"/>
                      </a:cubicBezTo>
                      <a:cubicBezTo>
                        <a:pt x="0" y="65"/>
                        <a:pt x="65" y="0"/>
                        <a:pt x="145" y="0"/>
                      </a:cubicBezTo>
                      <a:close/>
                    </a:path>
                  </a:pathLst>
                </a:custGeom>
                <a:solidFill>
                  <a:srgbClr val="D9A1D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62" name="iṧļide"/>
                <p:cNvSpPr/>
                <p:nvPr/>
              </p:nvSpPr>
              <p:spPr bwMode="auto">
                <a:xfrm>
                  <a:off x="7627735" y="2832853"/>
                  <a:ext cx="344649" cy="167102"/>
                </a:xfrm>
                <a:custGeom>
                  <a:avLst/>
                  <a:gdLst>
                    <a:gd name="T0" fmla="*/ 21 w 156"/>
                    <a:gd name="T1" fmla="*/ 21 h 76"/>
                    <a:gd name="T2" fmla="*/ 0 w 156"/>
                    <a:gd name="T3" fmla="*/ 53 h 76"/>
                    <a:gd name="T4" fmla="*/ 77 w 156"/>
                    <a:gd name="T5" fmla="*/ 76 h 76"/>
                    <a:gd name="T6" fmla="*/ 156 w 156"/>
                    <a:gd name="T7" fmla="*/ 53 h 76"/>
                    <a:gd name="T8" fmla="*/ 134 w 156"/>
                    <a:gd name="T9" fmla="*/ 21 h 76"/>
                    <a:gd name="T10" fmla="*/ 78 w 156"/>
                    <a:gd name="T11" fmla="*/ 1 h 76"/>
                    <a:gd name="T12" fmla="*/ 21 w 156"/>
                    <a:gd name="T13" fmla="*/ 21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6" h="76">
                      <a:moveTo>
                        <a:pt x="21" y="21"/>
                      </a:moveTo>
                      <a:cubicBezTo>
                        <a:pt x="11" y="27"/>
                        <a:pt x="5" y="39"/>
                        <a:pt x="0" y="53"/>
                      </a:cubicBezTo>
                      <a:cubicBezTo>
                        <a:pt x="22" y="68"/>
                        <a:pt x="49" y="76"/>
                        <a:pt x="77" y="76"/>
                      </a:cubicBezTo>
                      <a:cubicBezTo>
                        <a:pt x="106" y="76"/>
                        <a:pt x="133" y="67"/>
                        <a:pt x="156" y="53"/>
                      </a:cubicBezTo>
                      <a:cubicBezTo>
                        <a:pt x="150" y="38"/>
                        <a:pt x="144" y="27"/>
                        <a:pt x="134" y="21"/>
                      </a:cubicBezTo>
                      <a:cubicBezTo>
                        <a:pt x="108" y="5"/>
                        <a:pt x="93" y="1"/>
                        <a:pt x="78" y="1"/>
                      </a:cubicBezTo>
                      <a:cubicBezTo>
                        <a:pt x="62" y="0"/>
                        <a:pt x="47" y="4"/>
                        <a:pt x="21" y="21"/>
                      </a:cubicBezTo>
                      <a:close/>
                    </a:path>
                  </a:pathLst>
                </a:custGeom>
                <a:solidFill>
                  <a:srgbClr val="72AE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63" name="işľïḑê"/>
                <p:cNvSpPr/>
                <p:nvPr/>
              </p:nvSpPr>
              <p:spPr bwMode="auto">
                <a:xfrm>
                  <a:off x="7742618" y="2832853"/>
                  <a:ext cx="112562" cy="70786"/>
                </a:xfrm>
                <a:custGeom>
                  <a:avLst/>
                  <a:gdLst>
                    <a:gd name="T0" fmla="*/ 51 w 51"/>
                    <a:gd name="T1" fmla="*/ 5 h 32"/>
                    <a:gd name="T2" fmla="*/ 26 w 51"/>
                    <a:gd name="T3" fmla="*/ 1 h 32"/>
                    <a:gd name="T4" fmla="*/ 0 w 51"/>
                    <a:gd name="T5" fmla="*/ 5 h 32"/>
                    <a:gd name="T6" fmla="*/ 0 w 51"/>
                    <a:gd name="T7" fmla="*/ 5 h 32"/>
                    <a:gd name="T8" fmla="*/ 51 w 51"/>
                    <a:gd name="T9" fmla="*/ 5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32">
                      <a:moveTo>
                        <a:pt x="51" y="5"/>
                      </a:moveTo>
                      <a:cubicBezTo>
                        <a:pt x="42" y="2"/>
                        <a:pt x="34" y="1"/>
                        <a:pt x="26" y="1"/>
                      </a:cubicBezTo>
                      <a:cubicBezTo>
                        <a:pt x="18" y="0"/>
                        <a:pt x="10" y="1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2"/>
                        <a:pt x="51" y="30"/>
                        <a:pt x="51" y="5"/>
                      </a:cubicBezTo>
                      <a:close/>
                    </a:path>
                  </a:pathLst>
                </a:custGeom>
                <a:solidFill>
                  <a:srgbClr val="8DC6E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64" name="ï$ḻiḑé"/>
                <p:cNvSpPr/>
                <p:nvPr/>
              </p:nvSpPr>
              <p:spPr bwMode="auto">
                <a:xfrm>
                  <a:off x="7750741" y="2698243"/>
                  <a:ext cx="95156" cy="186830"/>
                </a:xfrm>
                <a:custGeom>
                  <a:avLst/>
                  <a:gdLst>
                    <a:gd name="T0" fmla="*/ 0 w 43"/>
                    <a:gd name="T1" fmla="*/ 0 h 85"/>
                    <a:gd name="T2" fmla="*/ 43 w 43"/>
                    <a:gd name="T3" fmla="*/ 0 h 85"/>
                    <a:gd name="T4" fmla="*/ 43 w 43"/>
                    <a:gd name="T5" fmla="*/ 61 h 85"/>
                    <a:gd name="T6" fmla="*/ 0 w 43"/>
                    <a:gd name="T7" fmla="*/ 61 h 85"/>
                    <a:gd name="T8" fmla="*/ 0 w 43"/>
                    <a:gd name="T9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85">
                      <a:moveTo>
                        <a:pt x="0" y="0"/>
                      </a:move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61"/>
                        <a:pt x="43" y="61"/>
                        <a:pt x="43" y="61"/>
                      </a:cubicBezTo>
                      <a:cubicBezTo>
                        <a:pt x="43" y="82"/>
                        <a:pt x="0" y="85"/>
                        <a:pt x="0" y="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C3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65" name="íŝľíḍé"/>
                <p:cNvSpPr/>
                <p:nvPr/>
              </p:nvSpPr>
              <p:spPr bwMode="auto">
                <a:xfrm>
                  <a:off x="7569714" y="2519536"/>
                  <a:ext cx="459532" cy="301713"/>
                </a:xfrm>
                <a:custGeom>
                  <a:avLst/>
                  <a:gdLst>
                    <a:gd name="T0" fmla="*/ 104 w 208"/>
                    <a:gd name="T1" fmla="*/ 0 h 137"/>
                    <a:gd name="T2" fmla="*/ 104 w 208"/>
                    <a:gd name="T3" fmla="*/ 137 h 137"/>
                    <a:gd name="T4" fmla="*/ 104 w 208"/>
                    <a:gd name="T5" fmla="*/ 0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8" h="137">
                      <a:moveTo>
                        <a:pt x="104" y="0"/>
                      </a:moveTo>
                      <a:cubicBezTo>
                        <a:pt x="208" y="0"/>
                        <a:pt x="165" y="137"/>
                        <a:pt x="104" y="137"/>
                      </a:cubicBezTo>
                      <a:cubicBezTo>
                        <a:pt x="42" y="137"/>
                        <a:pt x="0" y="0"/>
                        <a:pt x="104" y="0"/>
                      </a:cubicBezTo>
                      <a:close/>
                    </a:path>
                  </a:pathLst>
                </a:custGeom>
                <a:solidFill>
                  <a:srgbClr val="F5DB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66" name="iṩľíďè"/>
                <p:cNvSpPr/>
                <p:nvPr/>
              </p:nvSpPr>
              <p:spPr bwMode="auto">
                <a:xfrm>
                  <a:off x="7830811" y="2632098"/>
                  <a:ext cx="66145" cy="41776"/>
                </a:xfrm>
                <a:custGeom>
                  <a:avLst/>
                  <a:gdLst>
                    <a:gd name="T0" fmla="*/ 0 w 30"/>
                    <a:gd name="T1" fmla="*/ 15 h 19"/>
                    <a:gd name="T2" fmla="*/ 30 w 30"/>
                    <a:gd name="T3" fmla="*/ 10 h 19"/>
                    <a:gd name="T4" fmla="*/ 0 w 30"/>
                    <a:gd name="T5" fmla="*/ 1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" h="19">
                      <a:moveTo>
                        <a:pt x="0" y="15"/>
                      </a:moveTo>
                      <a:cubicBezTo>
                        <a:pt x="12" y="0"/>
                        <a:pt x="21" y="15"/>
                        <a:pt x="30" y="10"/>
                      </a:cubicBezTo>
                      <a:cubicBezTo>
                        <a:pt x="25" y="19"/>
                        <a:pt x="13" y="6"/>
                        <a:pt x="0" y="15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67" name="iṥ1ïďê"/>
                <p:cNvSpPr/>
                <p:nvPr/>
              </p:nvSpPr>
              <p:spPr bwMode="auto">
                <a:xfrm>
                  <a:off x="7700843" y="2632098"/>
                  <a:ext cx="68466" cy="41776"/>
                </a:xfrm>
                <a:custGeom>
                  <a:avLst/>
                  <a:gdLst>
                    <a:gd name="T0" fmla="*/ 31 w 31"/>
                    <a:gd name="T1" fmla="*/ 15 h 19"/>
                    <a:gd name="T2" fmla="*/ 0 w 31"/>
                    <a:gd name="T3" fmla="*/ 10 h 19"/>
                    <a:gd name="T4" fmla="*/ 31 w 31"/>
                    <a:gd name="T5" fmla="*/ 1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1" h="19">
                      <a:moveTo>
                        <a:pt x="31" y="15"/>
                      </a:moveTo>
                      <a:cubicBezTo>
                        <a:pt x="18" y="0"/>
                        <a:pt x="9" y="15"/>
                        <a:pt x="0" y="10"/>
                      </a:cubicBezTo>
                      <a:cubicBezTo>
                        <a:pt x="5" y="19"/>
                        <a:pt x="17" y="6"/>
                        <a:pt x="31" y="15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68" name="ïṣľiḋé"/>
                <p:cNvSpPr/>
                <p:nvPr/>
              </p:nvSpPr>
              <p:spPr bwMode="auto">
                <a:xfrm>
                  <a:off x="7828490" y="2625136"/>
                  <a:ext cx="68466" cy="9283"/>
                </a:xfrm>
                <a:custGeom>
                  <a:avLst/>
                  <a:gdLst>
                    <a:gd name="T0" fmla="*/ 1 w 31"/>
                    <a:gd name="T1" fmla="*/ 4 h 4"/>
                    <a:gd name="T2" fmla="*/ 0 w 31"/>
                    <a:gd name="T3" fmla="*/ 3 h 4"/>
                    <a:gd name="T4" fmla="*/ 1 w 31"/>
                    <a:gd name="T5" fmla="*/ 2 h 4"/>
                    <a:gd name="T6" fmla="*/ 14 w 31"/>
                    <a:gd name="T7" fmla="*/ 0 h 4"/>
                    <a:gd name="T8" fmla="*/ 30 w 31"/>
                    <a:gd name="T9" fmla="*/ 1 h 4"/>
                    <a:gd name="T10" fmla="*/ 31 w 31"/>
                    <a:gd name="T11" fmla="*/ 2 h 4"/>
                    <a:gd name="T12" fmla="*/ 29 w 31"/>
                    <a:gd name="T13" fmla="*/ 3 h 4"/>
                    <a:gd name="T14" fmla="*/ 14 w 31"/>
                    <a:gd name="T15" fmla="*/ 2 h 4"/>
                    <a:gd name="T16" fmla="*/ 1 w 31"/>
                    <a:gd name="T1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4">
                      <a:moveTo>
                        <a:pt x="1" y="4"/>
                      </a:moveTo>
                      <a:cubicBezTo>
                        <a:pt x="1" y="4"/>
                        <a:pt x="0" y="4"/>
                        <a:pt x="0" y="3"/>
                      </a:cubicBezTo>
                      <a:cubicBezTo>
                        <a:pt x="0" y="2"/>
                        <a:pt x="0" y="2"/>
                        <a:pt x="1" y="2"/>
                      </a:cubicBezTo>
                      <a:cubicBezTo>
                        <a:pt x="5" y="0"/>
                        <a:pt x="9" y="0"/>
                        <a:pt x="14" y="0"/>
                      </a:cubicBezTo>
                      <a:cubicBezTo>
                        <a:pt x="19" y="0"/>
                        <a:pt x="24" y="0"/>
                        <a:pt x="30" y="1"/>
                      </a:cubicBezTo>
                      <a:cubicBezTo>
                        <a:pt x="30" y="1"/>
                        <a:pt x="31" y="2"/>
                        <a:pt x="31" y="2"/>
                      </a:cubicBezTo>
                      <a:cubicBezTo>
                        <a:pt x="31" y="3"/>
                        <a:pt x="30" y="4"/>
                        <a:pt x="29" y="3"/>
                      </a:cubicBezTo>
                      <a:cubicBezTo>
                        <a:pt x="24" y="2"/>
                        <a:pt x="19" y="2"/>
                        <a:pt x="14" y="2"/>
                      </a:cubicBezTo>
                      <a:cubicBezTo>
                        <a:pt x="9" y="2"/>
                        <a:pt x="5" y="3"/>
                        <a:pt x="1" y="4"/>
                      </a:cubicBezTo>
                      <a:close/>
                    </a:path>
                  </a:pathLst>
                </a:custGeom>
                <a:solidFill>
                  <a:srgbClr val="D675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69" name="íŝlîďe"/>
                <p:cNvSpPr/>
                <p:nvPr/>
              </p:nvSpPr>
              <p:spPr bwMode="auto">
                <a:xfrm>
                  <a:off x="7702003" y="2627456"/>
                  <a:ext cx="68466" cy="9283"/>
                </a:xfrm>
                <a:custGeom>
                  <a:avLst/>
                  <a:gdLst>
                    <a:gd name="T0" fmla="*/ 30 w 31"/>
                    <a:gd name="T1" fmla="*/ 2 h 4"/>
                    <a:gd name="T2" fmla="*/ 31 w 31"/>
                    <a:gd name="T3" fmla="*/ 3 h 4"/>
                    <a:gd name="T4" fmla="*/ 29 w 31"/>
                    <a:gd name="T5" fmla="*/ 4 h 4"/>
                    <a:gd name="T6" fmla="*/ 16 w 31"/>
                    <a:gd name="T7" fmla="*/ 2 h 4"/>
                    <a:gd name="T8" fmla="*/ 1 w 31"/>
                    <a:gd name="T9" fmla="*/ 4 h 4"/>
                    <a:gd name="T10" fmla="*/ 0 w 31"/>
                    <a:gd name="T11" fmla="*/ 3 h 4"/>
                    <a:gd name="T12" fmla="*/ 1 w 31"/>
                    <a:gd name="T13" fmla="*/ 1 h 4"/>
                    <a:gd name="T14" fmla="*/ 16 w 31"/>
                    <a:gd name="T15" fmla="*/ 0 h 4"/>
                    <a:gd name="T16" fmla="*/ 30 w 31"/>
                    <a:gd name="T1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4">
                      <a:moveTo>
                        <a:pt x="30" y="2"/>
                      </a:moveTo>
                      <a:cubicBezTo>
                        <a:pt x="31" y="2"/>
                        <a:pt x="31" y="3"/>
                        <a:pt x="31" y="3"/>
                      </a:cubicBezTo>
                      <a:cubicBezTo>
                        <a:pt x="31" y="4"/>
                        <a:pt x="30" y="4"/>
                        <a:pt x="29" y="4"/>
                      </a:cubicBezTo>
                      <a:cubicBezTo>
                        <a:pt x="26" y="3"/>
                        <a:pt x="21" y="3"/>
                        <a:pt x="16" y="2"/>
                      </a:cubicBezTo>
                      <a:cubicBezTo>
                        <a:pt x="12" y="2"/>
                        <a:pt x="7" y="3"/>
                        <a:pt x="1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1" y="1"/>
                      </a:cubicBezTo>
                      <a:cubicBezTo>
                        <a:pt x="6" y="0"/>
                        <a:pt x="11" y="0"/>
                        <a:pt x="16" y="0"/>
                      </a:cubicBezTo>
                      <a:cubicBezTo>
                        <a:pt x="21" y="0"/>
                        <a:pt x="26" y="1"/>
                        <a:pt x="30" y="2"/>
                      </a:cubicBezTo>
                      <a:close/>
                    </a:path>
                  </a:pathLst>
                </a:custGeom>
                <a:solidFill>
                  <a:srgbClr val="D675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70" name="iṡlîḋê"/>
                <p:cNvSpPr/>
                <p:nvPr/>
              </p:nvSpPr>
              <p:spPr bwMode="auto">
                <a:xfrm>
                  <a:off x="7782073" y="2688959"/>
                  <a:ext cx="51059" cy="41776"/>
                </a:xfrm>
                <a:custGeom>
                  <a:avLst/>
                  <a:gdLst>
                    <a:gd name="T0" fmla="*/ 13 w 23"/>
                    <a:gd name="T1" fmla="*/ 0 h 19"/>
                    <a:gd name="T2" fmla="*/ 0 w 23"/>
                    <a:gd name="T3" fmla="*/ 13 h 19"/>
                    <a:gd name="T4" fmla="*/ 13 w 23"/>
                    <a:gd name="T5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3" h="19">
                      <a:moveTo>
                        <a:pt x="13" y="0"/>
                      </a:moveTo>
                      <a:cubicBezTo>
                        <a:pt x="23" y="14"/>
                        <a:pt x="7" y="19"/>
                        <a:pt x="0" y="13"/>
                      </a:cubicBezTo>
                      <a:cubicBezTo>
                        <a:pt x="8" y="14"/>
                        <a:pt x="18" y="11"/>
                        <a:pt x="13" y="0"/>
                      </a:cubicBezTo>
                      <a:close/>
                    </a:path>
                  </a:pathLst>
                </a:custGeom>
                <a:solidFill>
                  <a:srgbClr val="DDC3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71" name="îṣľïdé"/>
                <p:cNvSpPr/>
                <p:nvPr/>
              </p:nvSpPr>
              <p:spPr bwMode="auto">
                <a:xfrm>
                  <a:off x="7841255" y="2671553"/>
                  <a:ext cx="48738" cy="35973"/>
                </a:xfrm>
                <a:prstGeom prst="ellipse">
                  <a:avLst/>
                </a:prstGeom>
                <a:solidFill>
                  <a:srgbClr val="EDCC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72" name="îṣḻïḓê"/>
                <p:cNvSpPr/>
                <p:nvPr/>
              </p:nvSpPr>
              <p:spPr bwMode="auto">
                <a:xfrm>
                  <a:off x="7706645" y="2671553"/>
                  <a:ext cx="51059" cy="35973"/>
                </a:xfrm>
                <a:prstGeom prst="ellipse">
                  <a:avLst/>
                </a:prstGeom>
                <a:solidFill>
                  <a:srgbClr val="EDCC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73" name="îşľidê"/>
                <p:cNvSpPr/>
                <p:nvPr/>
              </p:nvSpPr>
              <p:spPr bwMode="auto">
                <a:xfrm>
                  <a:off x="7764666" y="2744660"/>
                  <a:ext cx="68466" cy="27850"/>
                </a:xfrm>
                <a:custGeom>
                  <a:avLst/>
                  <a:gdLst>
                    <a:gd name="T0" fmla="*/ 31 w 31"/>
                    <a:gd name="T1" fmla="*/ 0 h 13"/>
                    <a:gd name="T2" fmla="*/ 16 w 31"/>
                    <a:gd name="T3" fmla="*/ 13 h 13"/>
                    <a:gd name="T4" fmla="*/ 0 w 31"/>
                    <a:gd name="T5" fmla="*/ 0 h 13"/>
                    <a:gd name="T6" fmla="*/ 16 w 31"/>
                    <a:gd name="T7" fmla="*/ 3 h 13"/>
                    <a:gd name="T8" fmla="*/ 31 w 31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3">
                      <a:moveTo>
                        <a:pt x="31" y="0"/>
                      </a:moveTo>
                      <a:cubicBezTo>
                        <a:pt x="31" y="7"/>
                        <a:pt x="24" y="13"/>
                        <a:pt x="16" y="13"/>
                      </a:cubicBezTo>
                      <a:cubicBezTo>
                        <a:pt x="7" y="13"/>
                        <a:pt x="0" y="7"/>
                        <a:pt x="0" y="0"/>
                      </a:cubicBezTo>
                      <a:cubicBezTo>
                        <a:pt x="5" y="2"/>
                        <a:pt x="10" y="3"/>
                        <a:pt x="16" y="3"/>
                      </a:cubicBezTo>
                      <a:cubicBezTo>
                        <a:pt x="22" y="3"/>
                        <a:pt x="27" y="2"/>
                        <a:pt x="31" y="0"/>
                      </a:cubicBezTo>
                      <a:close/>
                    </a:path>
                  </a:pathLst>
                </a:custGeom>
                <a:solidFill>
                  <a:srgbClr val="A05E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74" name="iśľïďé"/>
                <p:cNvSpPr/>
                <p:nvPr/>
              </p:nvSpPr>
              <p:spPr bwMode="auto">
                <a:xfrm>
                  <a:off x="7635858" y="2464996"/>
                  <a:ext cx="327242" cy="243691"/>
                </a:xfrm>
                <a:custGeom>
                  <a:avLst/>
                  <a:gdLst>
                    <a:gd name="T0" fmla="*/ 103 w 148"/>
                    <a:gd name="T1" fmla="*/ 39 h 111"/>
                    <a:gd name="T2" fmla="*/ 130 w 148"/>
                    <a:gd name="T3" fmla="*/ 82 h 111"/>
                    <a:gd name="T4" fmla="*/ 140 w 148"/>
                    <a:gd name="T5" fmla="*/ 85 h 111"/>
                    <a:gd name="T6" fmla="*/ 76 w 148"/>
                    <a:gd name="T7" fmla="*/ 0 h 111"/>
                    <a:gd name="T8" fmla="*/ 7 w 148"/>
                    <a:gd name="T9" fmla="*/ 82 h 111"/>
                    <a:gd name="T10" fmla="*/ 19 w 148"/>
                    <a:gd name="T11" fmla="*/ 82 h 111"/>
                    <a:gd name="T12" fmla="*/ 103 w 148"/>
                    <a:gd name="T13" fmla="*/ 39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8" h="111">
                      <a:moveTo>
                        <a:pt x="103" y="39"/>
                      </a:moveTo>
                      <a:cubicBezTo>
                        <a:pt x="120" y="46"/>
                        <a:pt x="126" y="68"/>
                        <a:pt x="130" y="82"/>
                      </a:cubicBezTo>
                      <a:cubicBezTo>
                        <a:pt x="136" y="103"/>
                        <a:pt x="133" y="101"/>
                        <a:pt x="140" y="85"/>
                      </a:cubicBezTo>
                      <a:cubicBezTo>
                        <a:pt x="148" y="69"/>
                        <a:pt x="129" y="0"/>
                        <a:pt x="76" y="0"/>
                      </a:cubicBezTo>
                      <a:cubicBezTo>
                        <a:pt x="22" y="0"/>
                        <a:pt x="0" y="53"/>
                        <a:pt x="7" y="82"/>
                      </a:cubicBezTo>
                      <a:cubicBezTo>
                        <a:pt x="15" y="111"/>
                        <a:pt x="15" y="105"/>
                        <a:pt x="19" y="82"/>
                      </a:cubicBezTo>
                      <a:cubicBezTo>
                        <a:pt x="32" y="26"/>
                        <a:pt x="74" y="51"/>
                        <a:pt x="103" y="39"/>
                      </a:cubicBezTo>
                      <a:close/>
                    </a:path>
                  </a:pathLst>
                </a:custGeom>
                <a:solidFill>
                  <a:srgbClr val="D675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75" name="îṡļiḋé"/>
                <p:cNvSpPr/>
                <p:nvPr/>
              </p:nvSpPr>
              <p:spPr bwMode="auto">
                <a:xfrm>
                  <a:off x="7919004" y="2620494"/>
                  <a:ext cx="39455" cy="75428"/>
                </a:xfrm>
                <a:custGeom>
                  <a:avLst/>
                  <a:gdLst>
                    <a:gd name="T0" fmla="*/ 12 w 18"/>
                    <a:gd name="T1" fmla="*/ 1 h 34"/>
                    <a:gd name="T2" fmla="*/ 16 w 18"/>
                    <a:gd name="T3" fmla="*/ 19 h 34"/>
                    <a:gd name="T4" fmla="*/ 5 w 18"/>
                    <a:gd name="T5" fmla="*/ 33 h 34"/>
                    <a:gd name="T6" fmla="*/ 2 w 18"/>
                    <a:gd name="T7" fmla="*/ 16 h 34"/>
                    <a:gd name="T8" fmla="*/ 12 w 18"/>
                    <a:gd name="T9" fmla="*/ 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34">
                      <a:moveTo>
                        <a:pt x="12" y="1"/>
                      </a:moveTo>
                      <a:cubicBezTo>
                        <a:pt x="16" y="2"/>
                        <a:pt x="18" y="10"/>
                        <a:pt x="16" y="19"/>
                      </a:cubicBezTo>
                      <a:cubicBezTo>
                        <a:pt x="14" y="27"/>
                        <a:pt x="9" y="34"/>
                        <a:pt x="5" y="33"/>
                      </a:cubicBezTo>
                      <a:cubicBezTo>
                        <a:pt x="2" y="32"/>
                        <a:pt x="0" y="24"/>
                        <a:pt x="2" y="16"/>
                      </a:cubicBezTo>
                      <a:cubicBezTo>
                        <a:pt x="4" y="7"/>
                        <a:pt x="9" y="0"/>
                        <a:pt x="12" y="1"/>
                      </a:cubicBezTo>
                      <a:close/>
                    </a:path>
                  </a:pathLst>
                </a:custGeom>
                <a:solidFill>
                  <a:srgbClr val="F5DB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76" name="iṣliḋe"/>
                <p:cNvSpPr/>
                <p:nvPr/>
              </p:nvSpPr>
              <p:spPr bwMode="auto">
                <a:xfrm>
                  <a:off x="7640500" y="2620494"/>
                  <a:ext cx="39455" cy="75428"/>
                </a:xfrm>
                <a:custGeom>
                  <a:avLst/>
                  <a:gdLst>
                    <a:gd name="T0" fmla="*/ 5 w 18"/>
                    <a:gd name="T1" fmla="*/ 1 h 34"/>
                    <a:gd name="T2" fmla="*/ 2 w 18"/>
                    <a:gd name="T3" fmla="*/ 19 h 34"/>
                    <a:gd name="T4" fmla="*/ 12 w 18"/>
                    <a:gd name="T5" fmla="*/ 33 h 34"/>
                    <a:gd name="T6" fmla="*/ 16 w 18"/>
                    <a:gd name="T7" fmla="*/ 16 h 34"/>
                    <a:gd name="T8" fmla="*/ 5 w 18"/>
                    <a:gd name="T9" fmla="*/ 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34">
                      <a:moveTo>
                        <a:pt x="5" y="1"/>
                      </a:moveTo>
                      <a:cubicBezTo>
                        <a:pt x="1" y="2"/>
                        <a:pt x="0" y="10"/>
                        <a:pt x="2" y="19"/>
                      </a:cubicBezTo>
                      <a:cubicBezTo>
                        <a:pt x="4" y="27"/>
                        <a:pt x="8" y="34"/>
                        <a:pt x="12" y="33"/>
                      </a:cubicBezTo>
                      <a:cubicBezTo>
                        <a:pt x="16" y="32"/>
                        <a:pt x="18" y="24"/>
                        <a:pt x="16" y="16"/>
                      </a:cubicBezTo>
                      <a:cubicBezTo>
                        <a:pt x="14" y="7"/>
                        <a:pt x="9" y="0"/>
                        <a:pt x="5" y="1"/>
                      </a:cubicBezTo>
                      <a:close/>
                    </a:path>
                  </a:pathLst>
                </a:custGeom>
                <a:solidFill>
                  <a:srgbClr val="F5DB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77" name="ísļïḍé"/>
                <p:cNvSpPr/>
                <p:nvPr/>
              </p:nvSpPr>
              <p:spPr bwMode="auto">
                <a:xfrm>
                  <a:off x="7638179" y="2460354"/>
                  <a:ext cx="251814" cy="222803"/>
                </a:xfrm>
                <a:custGeom>
                  <a:avLst/>
                  <a:gdLst>
                    <a:gd name="T0" fmla="*/ 114 w 114"/>
                    <a:gd name="T1" fmla="*/ 22 h 101"/>
                    <a:gd name="T2" fmla="*/ 13 w 114"/>
                    <a:gd name="T3" fmla="*/ 99 h 101"/>
                    <a:gd name="T4" fmla="*/ 114 w 114"/>
                    <a:gd name="T5" fmla="*/ 2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4" h="101">
                      <a:moveTo>
                        <a:pt x="114" y="22"/>
                      </a:moveTo>
                      <a:cubicBezTo>
                        <a:pt x="109" y="60"/>
                        <a:pt x="45" y="101"/>
                        <a:pt x="13" y="99"/>
                      </a:cubicBezTo>
                      <a:cubicBezTo>
                        <a:pt x="0" y="48"/>
                        <a:pt x="62" y="0"/>
                        <a:pt x="114" y="22"/>
                      </a:cubicBezTo>
                      <a:close/>
                    </a:path>
                  </a:pathLst>
                </a:custGeom>
                <a:solidFill>
                  <a:srgbClr val="D675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78" name="îṩ1íďê"/>
                <p:cNvSpPr/>
                <p:nvPr/>
              </p:nvSpPr>
              <p:spPr bwMode="auto">
                <a:xfrm>
                  <a:off x="7706645" y="2502130"/>
                  <a:ext cx="197274" cy="186830"/>
                </a:xfrm>
                <a:custGeom>
                  <a:avLst/>
                  <a:gdLst>
                    <a:gd name="T0" fmla="*/ 89 w 89"/>
                    <a:gd name="T1" fmla="*/ 0 h 85"/>
                    <a:gd name="T2" fmla="*/ 0 w 89"/>
                    <a:gd name="T3" fmla="*/ 85 h 85"/>
                    <a:gd name="T4" fmla="*/ 89 w 89"/>
                    <a:gd name="T5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9" h="85">
                      <a:moveTo>
                        <a:pt x="89" y="0"/>
                      </a:moveTo>
                      <a:cubicBezTo>
                        <a:pt x="84" y="52"/>
                        <a:pt x="31" y="83"/>
                        <a:pt x="0" y="85"/>
                      </a:cubicBezTo>
                      <a:cubicBezTo>
                        <a:pt x="48" y="57"/>
                        <a:pt x="63" y="42"/>
                        <a:pt x="89" y="0"/>
                      </a:cubicBezTo>
                      <a:close/>
                    </a:path>
                  </a:pathLst>
                </a:custGeom>
                <a:solidFill>
                  <a:srgbClr val="D675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79" name="ïşlíḍe"/>
                <p:cNvSpPr/>
                <p:nvPr/>
              </p:nvSpPr>
              <p:spPr bwMode="auto">
                <a:xfrm>
                  <a:off x="7838934" y="2492846"/>
                  <a:ext cx="82391" cy="149696"/>
                </a:xfrm>
                <a:custGeom>
                  <a:avLst/>
                  <a:gdLst>
                    <a:gd name="T0" fmla="*/ 22 w 37"/>
                    <a:gd name="T1" fmla="*/ 0 h 68"/>
                    <a:gd name="T2" fmla="*/ 0 w 37"/>
                    <a:gd name="T3" fmla="*/ 68 h 68"/>
                    <a:gd name="T4" fmla="*/ 22 w 37"/>
                    <a:gd name="T5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" h="68">
                      <a:moveTo>
                        <a:pt x="22" y="0"/>
                      </a:moveTo>
                      <a:cubicBezTo>
                        <a:pt x="37" y="32"/>
                        <a:pt x="16" y="61"/>
                        <a:pt x="0" y="68"/>
                      </a:cubicBezTo>
                      <a:cubicBezTo>
                        <a:pt x="19" y="43"/>
                        <a:pt x="17" y="28"/>
                        <a:pt x="22" y="0"/>
                      </a:cubicBezTo>
                      <a:close/>
                    </a:path>
                  </a:pathLst>
                </a:custGeom>
                <a:solidFill>
                  <a:srgbClr val="D675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80" name="íṧḷîḋé"/>
                <p:cNvSpPr/>
                <p:nvPr/>
              </p:nvSpPr>
              <p:spPr bwMode="auto">
                <a:xfrm>
                  <a:off x="7883031" y="2442948"/>
                  <a:ext cx="192632" cy="252974"/>
                </a:xfrm>
                <a:custGeom>
                  <a:avLst/>
                  <a:gdLst>
                    <a:gd name="T0" fmla="*/ 0 w 87"/>
                    <a:gd name="T1" fmla="*/ 38 h 115"/>
                    <a:gd name="T2" fmla="*/ 48 w 87"/>
                    <a:gd name="T3" fmla="*/ 19 h 115"/>
                    <a:gd name="T4" fmla="*/ 84 w 87"/>
                    <a:gd name="T5" fmla="*/ 79 h 115"/>
                    <a:gd name="T6" fmla="*/ 55 w 87"/>
                    <a:gd name="T7" fmla="*/ 108 h 115"/>
                    <a:gd name="T8" fmla="*/ 0 w 87"/>
                    <a:gd name="T9" fmla="*/ 38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7" h="115">
                      <a:moveTo>
                        <a:pt x="0" y="38"/>
                      </a:moveTo>
                      <a:cubicBezTo>
                        <a:pt x="3" y="9"/>
                        <a:pt x="28" y="0"/>
                        <a:pt x="48" y="19"/>
                      </a:cubicBezTo>
                      <a:cubicBezTo>
                        <a:pt x="79" y="48"/>
                        <a:pt x="43" y="94"/>
                        <a:pt x="84" y="79"/>
                      </a:cubicBezTo>
                      <a:cubicBezTo>
                        <a:pt x="87" y="92"/>
                        <a:pt x="79" y="115"/>
                        <a:pt x="55" y="108"/>
                      </a:cubicBezTo>
                      <a:cubicBezTo>
                        <a:pt x="19" y="97"/>
                        <a:pt x="47" y="25"/>
                        <a:pt x="0" y="38"/>
                      </a:cubicBezTo>
                      <a:close/>
                    </a:path>
                  </a:pathLst>
                </a:custGeom>
                <a:solidFill>
                  <a:srgbClr val="D675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81" name="ïṩlíḓe"/>
                <p:cNvSpPr/>
                <p:nvPr/>
              </p:nvSpPr>
              <p:spPr bwMode="auto">
                <a:xfrm>
                  <a:off x="7519815" y="2442948"/>
                  <a:ext cx="191472" cy="252974"/>
                </a:xfrm>
                <a:custGeom>
                  <a:avLst/>
                  <a:gdLst>
                    <a:gd name="T0" fmla="*/ 87 w 87"/>
                    <a:gd name="T1" fmla="*/ 38 h 115"/>
                    <a:gd name="T2" fmla="*/ 39 w 87"/>
                    <a:gd name="T3" fmla="*/ 19 h 115"/>
                    <a:gd name="T4" fmla="*/ 3 w 87"/>
                    <a:gd name="T5" fmla="*/ 79 h 115"/>
                    <a:gd name="T6" fmla="*/ 32 w 87"/>
                    <a:gd name="T7" fmla="*/ 108 h 115"/>
                    <a:gd name="T8" fmla="*/ 87 w 87"/>
                    <a:gd name="T9" fmla="*/ 38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7" h="115">
                      <a:moveTo>
                        <a:pt x="87" y="38"/>
                      </a:moveTo>
                      <a:cubicBezTo>
                        <a:pt x="84" y="9"/>
                        <a:pt x="59" y="0"/>
                        <a:pt x="39" y="19"/>
                      </a:cubicBezTo>
                      <a:cubicBezTo>
                        <a:pt x="8" y="48"/>
                        <a:pt x="44" y="94"/>
                        <a:pt x="3" y="79"/>
                      </a:cubicBezTo>
                      <a:cubicBezTo>
                        <a:pt x="0" y="92"/>
                        <a:pt x="8" y="115"/>
                        <a:pt x="32" y="108"/>
                      </a:cubicBezTo>
                      <a:cubicBezTo>
                        <a:pt x="69" y="97"/>
                        <a:pt x="40" y="25"/>
                        <a:pt x="87" y="38"/>
                      </a:cubicBezTo>
                      <a:close/>
                    </a:path>
                  </a:pathLst>
                </a:custGeom>
                <a:solidFill>
                  <a:srgbClr val="D675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82" name="îṣḷiḓê"/>
                <p:cNvSpPr/>
                <p:nvPr/>
              </p:nvSpPr>
              <p:spPr bwMode="auto">
                <a:xfrm>
                  <a:off x="7627735" y="2903640"/>
                  <a:ext cx="76589" cy="83551"/>
                </a:xfrm>
                <a:custGeom>
                  <a:avLst/>
                  <a:gdLst>
                    <a:gd name="T0" fmla="*/ 10 w 35"/>
                    <a:gd name="T1" fmla="*/ 0 h 38"/>
                    <a:gd name="T2" fmla="*/ 0 w 35"/>
                    <a:gd name="T3" fmla="*/ 21 h 38"/>
                    <a:gd name="T4" fmla="*/ 35 w 35"/>
                    <a:gd name="T5" fmla="*/ 38 h 38"/>
                    <a:gd name="T6" fmla="*/ 10 w 35"/>
                    <a:gd name="T7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38">
                      <a:moveTo>
                        <a:pt x="10" y="0"/>
                      </a:moveTo>
                      <a:cubicBezTo>
                        <a:pt x="6" y="6"/>
                        <a:pt x="3" y="13"/>
                        <a:pt x="0" y="21"/>
                      </a:cubicBezTo>
                      <a:cubicBezTo>
                        <a:pt x="10" y="28"/>
                        <a:pt x="22" y="34"/>
                        <a:pt x="35" y="38"/>
                      </a:cubicBezTo>
                      <a:cubicBezTo>
                        <a:pt x="33" y="18"/>
                        <a:pt x="23" y="8"/>
                        <a:pt x="10" y="0"/>
                      </a:cubicBezTo>
                      <a:close/>
                    </a:path>
                  </a:pathLst>
                </a:custGeom>
                <a:solidFill>
                  <a:srgbClr val="8DC6E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83" name="í$ḻïdè"/>
                <p:cNvSpPr/>
                <p:nvPr/>
              </p:nvSpPr>
              <p:spPr bwMode="auto">
                <a:xfrm>
                  <a:off x="7894635" y="2903640"/>
                  <a:ext cx="77749" cy="81230"/>
                </a:xfrm>
                <a:custGeom>
                  <a:avLst/>
                  <a:gdLst>
                    <a:gd name="T0" fmla="*/ 25 w 35"/>
                    <a:gd name="T1" fmla="*/ 0 h 37"/>
                    <a:gd name="T2" fmla="*/ 35 w 35"/>
                    <a:gd name="T3" fmla="*/ 21 h 37"/>
                    <a:gd name="T4" fmla="*/ 0 w 35"/>
                    <a:gd name="T5" fmla="*/ 37 h 37"/>
                    <a:gd name="T6" fmla="*/ 25 w 35"/>
                    <a:gd name="T7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37">
                      <a:moveTo>
                        <a:pt x="25" y="0"/>
                      </a:moveTo>
                      <a:cubicBezTo>
                        <a:pt x="28" y="6"/>
                        <a:pt x="32" y="13"/>
                        <a:pt x="35" y="21"/>
                      </a:cubicBezTo>
                      <a:cubicBezTo>
                        <a:pt x="24" y="28"/>
                        <a:pt x="12" y="33"/>
                        <a:pt x="0" y="37"/>
                      </a:cubicBezTo>
                      <a:cubicBezTo>
                        <a:pt x="2" y="18"/>
                        <a:pt x="11" y="8"/>
                        <a:pt x="25" y="0"/>
                      </a:cubicBezTo>
                      <a:close/>
                    </a:path>
                  </a:pathLst>
                </a:custGeom>
                <a:solidFill>
                  <a:srgbClr val="8DC6E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394962" y="2234629"/>
                <a:ext cx="575203" cy="574426"/>
                <a:chOff x="5371853" y="2200417"/>
                <a:chExt cx="858721" cy="857560"/>
              </a:xfrm>
            </p:grpSpPr>
            <p:sp>
              <p:nvSpPr>
                <p:cNvPr id="41" name="î$ľîḋè"/>
                <p:cNvSpPr/>
                <p:nvPr/>
              </p:nvSpPr>
              <p:spPr bwMode="auto">
                <a:xfrm>
                  <a:off x="5371853" y="2200417"/>
                  <a:ext cx="858721" cy="857560"/>
                </a:xfrm>
                <a:prstGeom prst="ellipse">
                  <a:avLst/>
                </a:prstGeom>
                <a:solidFill>
                  <a:srgbClr val="D675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42" name="íšliḓé"/>
                <p:cNvSpPr/>
                <p:nvPr/>
              </p:nvSpPr>
              <p:spPr bwMode="auto">
                <a:xfrm>
                  <a:off x="5371853" y="2200417"/>
                  <a:ext cx="770528" cy="728752"/>
                </a:xfrm>
                <a:custGeom>
                  <a:avLst/>
                  <a:gdLst>
                    <a:gd name="T0" fmla="*/ 194 w 349"/>
                    <a:gd name="T1" fmla="*/ 0 h 331"/>
                    <a:gd name="T2" fmla="*/ 332 w 349"/>
                    <a:gd name="T3" fmla="*/ 56 h 331"/>
                    <a:gd name="T4" fmla="*/ 349 w 349"/>
                    <a:gd name="T5" fmla="*/ 136 h 331"/>
                    <a:gd name="T6" fmla="*/ 154 w 349"/>
                    <a:gd name="T7" fmla="*/ 331 h 331"/>
                    <a:gd name="T8" fmla="*/ 17 w 349"/>
                    <a:gd name="T9" fmla="*/ 274 h 331"/>
                    <a:gd name="T10" fmla="*/ 0 w 349"/>
                    <a:gd name="T11" fmla="*/ 195 h 331"/>
                    <a:gd name="T12" fmla="*/ 194 w 349"/>
                    <a:gd name="T13" fmla="*/ 0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9" h="331">
                      <a:moveTo>
                        <a:pt x="194" y="0"/>
                      </a:moveTo>
                      <a:cubicBezTo>
                        <a:pt x="248" y="0"/>
                        <a:pt x="297" y="21"/>
                        <a:pt x="332" y="56"/>
                      </a:cubicBezTo>
                      <a:cubicBezTo>
                        <a:pt x="343" y="81"/>
                        <a:pt x="349" y="108"/>
                        <a:pt x="349" y="136"/>
                      </a:cubicBezTo>
                      <a:cubicBezTo>
                        <a:pt x="349" y="244"/>
                        <a:pt x="261" y="331"/>
                        <a:pt x="154" y="331"/>
                      </a:cubicBezTo>
                      <a:cubicBezTo>
                        <a:pt x="100" y="331"/>
                        <a:pt x="52" y="309"/>
                        <a:pt x="17" y="274"/>
                      </a:cubicBezTo>
                      <a:cubicBezTo>
                        <a:pt x="6" y="250"/>
                        <a:pt x="0" y="223"/>
                        <a:pt x="0" y="195"/>
                      </a:cubicBezTo>
                      <a:cubicBezTo>
                        <a:pt x="0" y="87"/>
                        <a:pt x="87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DC8F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43" name="îŝḷidê"/>
                <p:cNvSpPr/>
                <p:nvPr/>
              </p:nvSpPr>
              <p:spPr bwMode="auto">
                <a:xfrm>
                  <a:off x="5548239" y="2810805"/>
                  <a:ext cx="504789" cy="247172"/>
                </a:xfrm>
                <a:custGeom>
                  <a:avLst/>
                  <a:gdLst>
                    <a:gd name="T0" fmla="*/ 30 w 229"/>
                    <a:gd name="T1" fmla="*/ 30 h 112"/>
                    <a:gd name="T2" fmla="*/ 0 w 229"/>
                    <a:gd name="T3" fmla="*/ 75 h 112"/>
                    <a:gd name="T4" fmla="*/ 114 w 229"/>
                    <a:gd name="T5" fmla="*/ 112 h 112"/>
                    <a:gd name="T6" fmla="*/ 229 w 229"/>
                    <a:gd name="T7" fmla="*/ 75 h 112"/>
                    <a:gd name="T8" fmla="*/ 198 w 229"/>
                    <a:gd name="T9" fmla="*/ 30 h 112"/>
                    <a:gd name="T10" fmla="*/ 114 w 229"/>
                    <a:gd name="T11" fmla="*/ 0 h 112"/>
                    <a:gd name="T12" fmla="*/ 30 w 229"/>
                    <a:gd name="T13" fmla="*/ 3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9" h="112">
                      <a:moveTo>
                        <a:pt x="30" y="30"/>
                      </a:moveTo>
                      <a:cubicBezTo>
                        <a:pt x="16" y="40"/>
                        <a:pt x="8" y="55"/>
                        <a:pt x="0" y="75"/>
                      </a:cubicBezTo>
                      <a:cubicBezTo>
                        <a:pt x="32" y="98"/>
                        <a:pt x="72" y="112"/>
                        <a:pt x="114" y="112"/>
                      </a:cubicBezTo>
                      <a:cubicBezTo>
                        <a:pt x="157" y="112"/>
                        <a:pt x="197" y="98"/>
                        <a:pt x="229" y="75"/>
                      </a:cubicBezTo>
                      <a:cubicBezTo>
                        <a:pt x="221" y="55"/>
                        <a:pt x="213" y="39"/>
                        <a:pt x="198" y="30"/>
                      </a:cubicBezTo>
                      <a:cubicBezTo>
                        <a:pt x="160" y="6"/>
                        <a:pt x="137" y="1"/>
                        <a:pt x="114" y="0"/>
                      </a:cubicBezTo>
                      <a:cubicBezTo>
                        <a:pt x="91" y="0"/>
                        <a:pt x="69" y="6"/>
                        <a:pt x="30" y="30"/>
                      </a:cubicBezTo>
                      <a:close/>
                    </a:path>
                  </a:pathLst>
                </a:custGeom>
                <a:solidFill>
                  <a:srgbClr val="7192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44" name="íśļïḑè"/>
                <p:cNvSpPr/>
                <p:nvPr/>
              </p:nvSpPr>
              <p:spPr bwMode="auto">
                <a:xfrm>
                  <a:off x="5714181" y="2810805"/>
                  <a:ext cx="174065" cy="147375"/>
                </a:xfrm>
                <a:custGeom>
                  <a:avLst/>
                  <a:gdLst>
                    <a:gd name="T0" fmla="*/ 79 w 79"/>
                    <a:gd name="T1" fmla="*/ 8 h 67"/>
                    <a:gd name="T2" fmla="*/ 38 w 79"/>
                    <a:gd name="T3" fmla="*/ 67 h 67"/>
                    <a:gd name="T4" fmla="*/ 0 w 79"/>
                    <a:gd name="T5" fmla="*/ 7 h 67"/>
                    <a:gd name="T6" fmla="*/ 39 w 79"/>
                    <a:gd name="T7" fmla="*/ 0 h 67"/>
                    <a:gd name="T8" fmla="*/ 79 w 79"/>
                    <a:gd name="T9" fmla="*/ 8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67">
                      <a:moveTo>
                        <a:pt x="79" y="8"/>
                      </a:moveTo>
                      <a:cubicBezTo>
                        <a:pt x="76" y="27"/>
                        <a:pt x="64" y="53"/>
                        <a:pt x="38" y="67"/>
                      </a:cubicBezTo>
                      <a:cubicBezTo>
                        <a:pt x="13" y="53"/>
                        <a:pt x="2" y="28"/>
                        <a:pt x="0" y="7"/>
                      </a:cubicBezTo>
                      <a:cubicBezTo>
                        <a:pt x="15" y="2"/>
                        <a:pt x="27" y="0"/>
                        <a:pt x="39" y="0"/>
                      </a:cubicBezTo>
                      <a:cubicBezTo>
                        <a:pt x="52" y="1"/>
                        <a:pt x="64" y="2"/>
                        <a:pt x="79" y="8"/>
                      </a:cubicBezTo>
                      <a:close/>
                    </a:path>
                  </a:pathLst>
                </a:custGeom>
                <a:solidFill>
                  <a:srgbClr val="EBB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45" name="iŝ1íďe"/>
                <p:cNvSpPr/>
                <p:nvPr/>
              </p:nvSpPr>
              <p:spPr bwMode="auto">
                <a:xfrm>
                  <a:off x="5731587" y="2607729"/>
                  <a:ext cx="139252" cy="321440"/>
                </a:xfrm>
                <a:custGeom>
                  <a:avLst/>
                  <a:gdLst>
                    <a:gd name="T0" fmla="*/ 0 w 63"/>
                    <a:gd name="T1" fmla="*/ 0 h 146"/>
                    <a:gd name="T2" fmla="*/ 63 w 63"/>
                    <a:gd name="T3" fmla="*/ 0 h 146"/>
                    <a:gd name="T4" fmla="*/ 63 w 63"/>
                    <a:gd name="T5" fmla="*/ 92 h 146"/>
                    <a:gd name="T6" fmla="*/ 30 w 63"/>
                    <a:gd name="T7" fmla="*/ 146 h 146"/>
                    <a:gd name="T8" fmla="*/ 0 w 63"/>
                    <a:gd name="T9" fmla="*/ 92 h 146"/>
                    <a:gd name="T10" fmla="*/ 0 w 63"/>
                    <a:gd name="T11" fmla="*/ 0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3" h="146">
                      <a:moveTo>
                        <a:pt x="0" y="0"/>
                      </a:move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63" y="92"/>
                        <a:pt x="63" y="92"/>
                        <a:pt x="63" y="92"/>
                      </a:cubicBezTo>
                      <a:cubicBezTo>
                        <a:pt x="63" y="108"/>
                        <a:pt x="55" y="133"/>
                        <a:pt x="30" y="146"/>
                      </a:cubicBezTo>
                      <a:cubicBezTo>
                        <a:pt x="8" y="134"/>
                        <a:pt x="0" y="109"/>
                        <a:pt x="0" y="9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C3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46" name="iṣļide"/>
                <p:cNvSpPr/>
                <p:nvPr/>
              </p:nvSpPr>
              <p:spPr bwMode="auto">
                <a:xfrm>
                  <a:off x="5504142" y="2367519"/>
                  <a:ext cx="594142" cy="392226"/>
                </a:xfrm>
                <a:custGeom>
                  <a:avLst/>
                  <a:gdLst>
                    <a:gd name="T0" fmla="*/ 134 w 269"/>
                    <a:gd name="T1" fmla="*/ 0 h 178"/>
                    <a:gd name="T2" fmla="*/ 134 w 269"/>
                    <a:gd name="T3" fmla="*/ 178 h 178"/>
                    <a:gd name="T4" fmla="*/ 134 w 269"/>
                    <a:gd name="T5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9" h="178">
                      <a:moveTo>
                        <a:pt x="134" y="0"/>
                      </a:moveTo>
                      <a:cubicBezTo>
                        <a:pt x="269" y="0"/>
                        <a:pt x="214" y="178"/>
                        <a:pt x="134" y="178"/>
                      </a:cubicBezTo>
                      <a:cubicBezTo>
                        <a:pt x="54" y="178"/>
                        <a:pt x="0" y="0"/>
                        <a:pt x="134" y="0"/>
                      </a:cubicBezTo>
                      <a:close/>
                    </a:path>
                  </a:pathLst>
                </a:custGeom>
                <a:solidFill>
                  <a:srgbClr val="F5DB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47" name="i$lïdê"/>
                <p:cNvSpPr/>
                <p:nvPr/>
              </p:nvSpPr>
              <p:spPr bwMode="auto">
                <a:xfrm>
                  <a:off x="5587693" y="2296733"/>
                  <a:ext cx="423558" cy="317959"/>
                </a:xfrm>
                <a:custGeom>
                  <a:avLst/>
                  <a:gdLst>
                    <a:gd name="T0" fmla="*/ 134 w 192"/>
                    <a:gd name="T1" fmla="*/ 50 h 144"/>
                    <a:gd name="T2" fmla="*/ 170 w 192"/>
                    <a:gd name="T3" fmla="*/ 106 h 144"/>
                    <a:gd name="T4" fmla="*/ 183 w 192"/>
                    <a:gd name="T5" fmla="*/ 110 h 144"/>
                    <a:gd name="T6" fmla="*/ 99 w 192"/>
                    <a:gd name="T7" fmla="*/ 0 h 144"/>
                    <a:gd name="T8" fmla="*/ 10 w 192"/>
                    <a:gd name="T9" fmla="*/ 106 h 144"/>
                    <a:gd name="T10" fmla="*/ 26 w 192"/>
                    <a:gd name="T11" fmla="*/ 107 h 144"/>
                    <a:gd name="T12" fmla="*/ 134 w 192"/>
                    <a:gd name="T13" fmla="*/ 50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2" h="144">
                      <a:moveTo>
                        <a:pt x="134" y="50"/>
                      </a:moveTo>
                      <a:cubicBezTo>
                        <a:pt x="156" y="59"/>
                        <a:pt x="165" y="87"/>
                        <a:pt x="170" y="106"/>
                      </a:cubicBezTo>
                      <a:cubicBezTo>
                        <a:pt x="177" y="133"/>
                        <a:pt x="173" y="131"/>
                        <a:pt x="183" y="110"/>
                      </a:cubicBezTo>
                      <a:cubicBezTo>
                        <a:pt x="192" y="89"/>
                        <a:pt x="169" y="0"/>
                        <a:pt x="99" y="0"/>
                      </a:cubicBezTo>
                      <a:cubicBezTo>
                        <a:pt x="29" y="0"/>
                        <a:pt x="0" y="69"/>
                        <a:pt x="10" y="106"/>
                      </a:cubicBezTo>
                      <a:cubicBezTo>
                        <a:pt x="20" y="144"/>
                        <a:pt x="20" y="135"/>
                        <a:pt x="26" y="107"/>
                      </a:cubicBezTo>
                      <a:cubicBezTo>
                        <a:pt x="42" y="33"/>
                        <a:pt x="97" y="65"/>
                        <a:pt x="134" y="50"/>
                      </a:cubicBezTo>
                      <a:close/>
                    </a:path>
                  </a:pathLst>
                </a:custGeom>
                <a:solidFill>
                  <a:srgbClr val="755F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48" name="ïṥḻiḑe"/>
                <p:cNvSpPr/>
                <p:nvPr/>
              </p:nvSpPr>
              <p:spPr bwMode="auto">
                <a:xfrm>
                  <a:off x="5956711" y="2499809"/>
                  <a:ext cx="51059" cy="95156"/>
                </a:xfrm>
                <a:custGeom>
                  <a:avLst/>
                  <a:gdLst>
                    <a:gd name="T0" fmla="*/ 16 w 23"/>
                    <a:gd name="T1" fmla="*/ 1 h 43"/>
                    <a:gd name="T2" fmla="*/ 20 w 23"/>
                    <a:gd name="T3" fmla="*/ 24 h 43"/>
                    <a:gd name="T4" fmla="*/ 7 w 23"/>
                    <a:gd name="T5" fmla="*/ 42 h 43"/>
                    <a:gd name="T6" fmla="*/ 2 w 23"/>
                    <a:gd name="T7" fmla="*/ 20 h 43"/>
                    <a:gd name="T8" fmla="*/ 16 w 23"/>
                    <a:gd name="T9" fmla="*/ 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43">
                      <a:moveTo>
                        <a:pt x="16" y="1"/>
                      </a:moveTo>
                      <a:cubicBezTo>
                        <a:pt x="21" y="2"/>
                        <a:pt x="23" y="12"/>
                        <a:pt x="20" y="24"/>
                      </a:cubicBezTo>
                      <a:cubicBezTo>
                        <a:pt x="18" y="35"/>
                        <a:pt x="12" y="43"/>
                        <a:pt x="7" y="42"/>
                      </a:cubicBezTo>
                      <a:cubicBezTo>
                        <a:pt x="2" y="41"/>
                        <a:pt x="0" y="31"/>
                        <a:pt x="2" y="20"/>
                      </a:cubicBezTo>
                      <a:cubicBezTo>
                        <a:pt x="5" y="9"/>
                        <a:pt x="11" y="0"/>
                        <a:pt x="16" y="1"/>
                      </a:cubicBezTo>
                      <a:close/>
                    </a:path>
                  </a:pathLst>
                </a:custGeom>
                <a:solidFill>
                  <a:srgbClr val="F5DB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49" name="iṡlïḑê"/>
                <p:cNvSpPr/>
                <p:nvPr/>
              </p:nvSpPr>
              <p:spPr bwMode="auto">
                <a:xfrm>
                  <a:off x="5594656" y="2499809"/>
                  <a:ext cx="51059" cy="95156"/>
                </a:xfrm>
                <a:custGeom>
                  <a:avLst/>
                  <a:gdLst>
                    <a:gd name="T0" fmla="*/ 7 w 23"/>
                    <a:gd name="T1" fmla="*/ 1 h 43"/>
                    <a:gd name="T2" fmla="*/ 3 w 23"/>
                    <a:gd name="T3" fmla="*/ 24 h 43"/>
                    <a:gd name="T4" fmla="*/ 16 w 23"/>
                    <a:gd name="T5" fmla="*/ 42 h 43"/>
                    <a:gd name="T6" fmla="*/ 21 w 23"/>
                    <a:gd name="T7" fmla="*/ 20 h 43"/>
                    <a:gd name="T8" fmla="*/ 7 w 23"/>
                    <a:gd name="T9" fmla="*/ 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43">
                      <a:moveTo>
                        <a:pt x="7" y="1"/>
                      </a:moveTo>
                      <a:cubicBezTo>
                        <a:pt x="2" y="2"/>
                        <a:pt x="0" y="12"/>
                        <a:pt x="3" y="24"/>
                      </a:cubicBezTo>
                      <a:cubicBezTo>
                        <a:pt x="5" y="35"/>
                        <a:pt x="11" y="43"/>
                        <a:pt x="16" y="42"/>
                      </a:cubicBezTo>
                      <a:cubicBezTo>
                        <a:pt x="21" y="41"/>
                        <a:pt x="23" y="31"/>
                        <a:pt x="21" y="20"/>
                      </a:cubicBezTo>
                      <a:cubicBezTo>
                        <a:pt x="18" y="9"/>
                        <a:pt x="12" y="0"/>
                        <a:pt x="7" y="1"/>
                      </a:cubicBezTo>
                      <a:close/>
                    </a:path>
                  </a:pathLst>
                </a:custGeom>
                <a:solidFill>
                  <a:srgbClr val="F5DB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50" name="ïṧḷiḍé"/>
                <p:cNvSpPr/>
                <p:nvPr/>
              </p:nvSpPr>
              <p:spPr bwMode="auto">
                <a:xfrm>
                  <a:off x="5991524" y="2945415"/>
                  <a:ext cx="61503" cy="68466"/>
                </a:xfrm>
                <a:custGeom>
                  <a:avLst/>
                  <a:gdLst>
                    <a:gd name="T0" fmla="*/ 28 w 28"/>
                    <a:gd name="T1" fmla="*/ 14 h 31"/>
                    <a:gd name="T2" fmla="*/ 22 w 28"/>
                    <a:gd name="T3" fmla="*/ 0 h 31"/>
                    <a:gd name="T4" fmla="*/ 0 w 28"/>
                    <a:gd name="T5" fmla="*/ 31 h 31"/>
                    <a:gd name="T6" fmla="*/ 28 w 28"/>
                    <a:gd name="T7" fmla="*/ 1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31">
                      <a:moveTo>
                        <a:pt x="28" y="14"/>
                      </a:moveTo>
                      <a:cubicBezTo>
                        <a:pt x="26" y="9"/>
                        <a:pt x="24" y="4"/>
                        <a:pt x="22" y="0"/>
                      </a:cubicBezTo>
                      <a:cubicBezTo>
                        <a:pt x="16" y="7"/>
                        <a:pt x="7" y="18"/>
                        <a:pt x="0" y="31"/>
                      </a:cubicBezTo>
                      <a:cubicBezTo>
                        <a:pt x="10" y="26"/>
                        <a:pt x="19" y="20"/>
                        <a:pt x="28" y="14"/>
                      </a:cubicBezTo>
                      <a:close/>
                    </a:path>
                  </a:pathLst>
                </a:custGeom>
                <a:solidFill>
                  <a:srgbClr val="EBB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51" name="íšḻide"/>
                <p:cNvSpPr/>
                <p:nvPr/>
              </p:nvSpPr>
              <p:spPr bwMode="auto">
                <a:xfrm>
                  <a:off x="5545918" y="2945415"/>
                  <a:ext cx="63824" cy="68466"/>
                </a:xfrm>
                <a:custGeom>
                  <a:avLst/>
                  <a:gdLst>
                    <a:gd name="T0" fmla="*/ 0 w 29"/>
                    <a:gd name="T1" fmla="*/ 14 h 31"/>
                    <a:gd name="T2" fmla="*/ 7 w 29"/>
                    <a:gd name="T3" fmla="*/ 0 h 31"/>
                    <a:gd name="T4" fmla="*/ 29 w 29"/>
                    <a:gd name="T5" fmla="*/ 31 h 31"/>
                    <a:gd name="T6" fmla="*/ 0 w 29"/>
                    <a:gd name="T7" fmla="*/ 1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1">
                      <a:moveTo>
                        <a:pt x="0" y="14"/>
                      </a:moveTo>
                      <a:cubicBezTo>
                        <a:pt x="2" y="9"/>
                        <a:pt x="5" y="4"/>
                        <a:pt x="7" y="0"/>
                      </a:cubicBezTo>
                      <a:cubicBezTo>
                        <a:pt x="13" y="7"/>
                        <a:pt x="22" y="18"/>
                        <a:pt x="29" y="31"/>
                      </a:cubicBezTo>
                      <a:cubicBezTo>
                        <a:pt x="19" y="26"/>
                        <a:pt x="9" y="20"/>
                        <a:pt x="0" y="14"/>
                      </a:cubicBezTo>
                      <a:close/>
                    </a:path>
                  </a:pathLst>
                </a:custGeom>
                <a:solidFill>
                  <a:srgbClr val="EBB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52" name="ïśḷîďê"/>
                <p:cNvSpPr/>
                <p:nvPr/>
              </p:nvSpPr>
              <p:spPr bwMode="auto">
                <a:xfrm>
                  <a:off x="5834866" y="2519536"/>
                  <a:ext cx="75428" cy="26690"/>
                </a:xfrm>
                <a:custGeom>
                  <a:avLst/>
                  <a:gdLst>
                    <a:gd name="T0" fmla="*/ 0 w 34"/>
                    <a:gd name="T1" fmla="*/ 12 h 12"/>
                    <a:gd name="T2" fmla="*/ 34 w 34"/>
                    <a:gd name="T3" fmla="*/ 11 h 12"/>
                    <a:gd name="T4" fmla="*/ 0 w 34"/>
                    <a:gd name="T5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4" h="12">
                      <a:moveTo>
                        <a:pt x="0" y="12"/>
                      </a:moveTo>
                      <a:cubicBezTo>
                        <a:pt x="7" y="0"/>
                        <a:pt x="28" y="1"/>
                        <a:pt x="34" y="11"/>
                      </a:cubicBezTo>
                      <a:cubicBezTo>
                        <a:pt x="25" y="6"/>
                        <a:pt x="11" y="6"/>
                        <a:pt x="0" y="12"/>
                      </a:cubicBez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53" name="îṡlîde"/>
                <p:cNvSpPr/>
                <p:nvPr/>
              </p:nvSpPr>
              <p:spPr bwMode="auto">
                <a:xfrm>
                  <a:off x="5690972" y="2519536"/>
                  <a:ext cx="73107" cy="26690"/>
                </a:xfrm>
                <a:custGeom>
                  <a:avLst/>
                  <a:gdLst>
                    <a:gd name="T0" fmla="*/ 33 w 33"/>
                    <a:gd name="T1" fmla="*/ 12 h 12"/>
                    <a:gd name="T2" fmla="*/ 0 w 33"/>
                    <a:gd name="T3" fmla="*/ 11 h 12"/>
                    <a:gd name="T4" fmla="*/ 33 w 33"/>
                    <a:gd name="T5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2">
                      <a:moveTo>
                        <a:pt x="33" y="12"/>
                      </a:moveTo>
                      <a:cubicBezTo>
                        <a:pt x="26" y="0"/>
                        <a:pt x="6" y="1"/>
                        <a:pt x="0" y="11"/>
                      </a:cubicBezTo>
                      <a:cubicBezTo>
                        <a:pt x="9" y="6"/>
                        <a:pt x="23" y="6"/>
                        <a:pt x="33" y="12"/>
                      </a:cubicBez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54" name="íS1ïḋé"/>
                <p:cNvSpPr/>
                <p:nvPr/>
              </p:nvSpPr>
              <p:spPr bwMode="auto">
                <a:xfrm>
                  <a:off x="5832545" y="2490525"/>
                  <a:ext cx="84712" cy="18567"/>
                </a:xfrm>
                <a:custGeom>
                  <a:avLst/>
                  <a:gdLst>
                    <a:gd name="T0" fmla="*/ 5 w 38"/>
                    <a:gd name="T1" fmla="*/ 8 h 8"/>
                    <a:gd name="T2" fmla="*/ 1 w 38"/>
                    <a:gd name="T3" fmla="*/ 6 h 8"/>
                    <a:gd name="T4" fmla="*/ 3 w 38"/>
                    <a:gd name="T5" fmla="*/ 2 h 8"/>
                    <a:gd name="T6" fmla="*/ 18 w 38"/>
                    <a:gd name="T7" fmla="*/ 0 h 8"/>
                    <a:gd name="T8" fmla="*/ 36 w 38"/>
                    <a:gd name="T9" fmla="*/ 1 h 8"/>
                    <a:gd name="T10" fmla="*/ 38 w 38"/>
                    <a:gd name="T11" fmla="*/ 5 h 8"/>
                    <a:gd name="T12" fmla="*/ 34 w 38"/>
                    <a:gd name="T13" fmla="*/ 7 h 8"/>
                    <a:gd name="T14" fmla="*/ 19 w 38"/>
                    <a:gd name="T15" fmla="*/ 6 h 8"/>
                    <a:gd name="T16" fmla="*/ 5 w 38"/>
                    <a:gd name="T17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" h="8">
                      <a:moveTo>
                        <a:pt x="5" y="8"/>
                      </a:moveTo>
                      <a:cubicBezTo>
                        <a:pt x="3" y="8"/>
                        <a:pt x="1" y="8"/>
                        <a:pt x="1" y="6"/>
                      </a:cubicBezTo>
                      <a:cubicBezTo>
                        <a:pt x="0" y="4"/>
                        <a:pt x="1" y="3"/>
                        <a:pt x="3" y="2"/>
                      </a:cubicBezTo>
                      <a:cubicBezTo>
                        <a:pt x="7" y="1"/>
                        <a:pt x="13" y="0"/>
                        <a:pt x="18" y="0"/>
                      </a:cubicBezTo>
                      <a:cubicBezTo>
                        <a:pt x="24" y="0"/>
                        <a:pt x="30" y="0"/>
                        <a:pt x="36" y="1"/>
                      </a:cubicBezTo>
                      <a:cubicBezTo>
                        <a:pt x="37" y="2"/>
                        <a:pt x="38" y="3"/>
                        <a:pt x="38" y="5"/>
                      </a:cubicBezTo>
                      <a:cubicBezTo>
                        <a:pt x="38" y="7"/>
                        <a:pt x="36" y="8"/>
                        <a:pt x="34" y="7"/>
                      </a:cubicBezTo>
                      <a:cubicBezTo>
                        <a:pt x="29" y="6"/>
                        <a:pt x="23" y="6"/>
                        <a:pt x="19" y="6"/>
                      </a:cubicBezTo>
                      <a:cubicBezTo>
                        <a:pt x="13" y="6"/>
                        <a:pt x="9" y="7"/>
                        <a:pt x="5" y="8"/>
                      </a:cubicBezTo>
                      <a:close/>
                    </a:path>
                  </a:pathLst>
                </a:custGeom>
                <a:solidFill>
                  <a:srgbClr val="755F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55" name="ï$1ïḍe"/>
                <p:cNvSpPr/>
                <p:nvPr/>
              </p:nvSpPr>
              <p:spPr bwMode="auto">
                <a:xfrm>
                  <a:off x="5685170" y="2490525"/>
                  <a:ext cx="83551" cy="18567"/>
                </a:xfrm>
                <a:custGeom>
                  <a:avLst/>
                  <a:gdLst>
                    <a:gd name="T0" fmla="*/ 35 w 38"/>
                    <a:gd name="T1" fmla="*/ 2 h 8"/>
                    <a:gd name="T2" fmla="*/ 37 w 38"/>
                    <a:gd name="T3" fmla="*/ 6 h 8"/>
                    <a:gd name="T4" fmla="*/ 33 w 38"/>
                    <a:gd name="T5" fmla="*/ 8 h 8"/>
                    <a:gd name="T6" fmla="*/ 19 w 38"/>
                    <a:gd name="T7" fmla="*/ 6 h 8"/>
                    <a:gd name="T8" fmla="*/ 3 w 38"/>
                    <a:gd name="T9" fmla="*/ 7 h 8"/>
                    <a:gd name="T10" fmla="*/ 0 w 38"/>
                    <a:gd name="T11" fmla="*/ 5 h 8"/>
                    <a:gd name="T12" fmla="*/ 2 w 38"/>
                    <a:gd name="T13" fmla="*/ 1 h 8"/>
                    <a:gd name="T14" fmla="*/ 19 w 38"/>
                    <a:gd name="T15" fmla="*/ 0 h 8"/>
                    <a:gd name="T16" fmla="*/ 35 w 38"/>
                    <a:gd name="T17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" h="8">
                      <a:moveTo>
                        <a:pt x="35" y="2"/>
                      </a:moveTo>
                      <a:cubicBezTo>
                        <a:pt x="37" y="3"/>
                        <a:pt x="38" y="4"/>
                        <a:pt x="37" y="6"/>
                      </a:cubicBezTo>
                      <a:cubicBezTo>
                        <a:pt x="37" y="8"/>
                        <a:pt x="35" y="8"/>
                        <a:pt x="33" y="8"/>
                      </a:cubicBezTo>
                      <a:cubicBezTo>
                        <a:pt x="29" y="7"/>
                        <a:pt x="25" y="6"/>
                        <a:pt x="19" y="6"/>
                      </a:cubicBezTo>
                      <a:cubicBezTo>
                        <a:pt x="14" y="6"/>
                        <a:pt x="9" y="6"/>
                        <a:pt x="3" y="7"/>
                      </a:cubicBezTo>
                      <a:cubicBezTo>
                        <a:pt x="2" y="8"/>
                        <a:pt x="0" y="7"/>
                        <a:pt x="0" y="5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8" y="0"/>
                        <a:pt x="14" y="0"/>
                        <a:pt x="19" y="0"/>
                      </a:cubicBezTo>
                      <a:cubicBezTo>
                        <a:pt x="25" y="0"/>
                        <a:pt x="31" y="1"/>
                        <a:pt x="35" y="2"/>
                      </a:cubicBezTo>
                      <a:close/>
                    </a:path>
                  </a:pathLst>
                </a:custGeom>
                <a:solidFill>
                  <a:srgbClr val="755F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56" name="íşḷîḑe"/>
                <p:cNvSpPr/>
                <p:nvPr/>
              </p:nvSpPr>
              <p:spPr bwMode="auto">
                <a:xfrm>
                  <a:off x="5731587" y="2634419"/>
                  <a:ext cx="139252" cy="61503"/>
                </a:xfrm>
                <a:custGeom>
                  <a:avLst/>
                  <a:gdLst>
                    <a:gd name="T0" fmla="*/ 63 w 63"/>
                    <a:gd name="T1" fmla="*/ 0 h 28"/>
                    <a:gd name="T2" fmla="*/ 31 w 63"/>
                    <a:gd name="T3" fmla="*/ 28 h 28"/>
                    <a:gd name="T4" fmla="*/ 0 w 63"/>
                    <a:gd name="T5" fmla="*/ 0 h 28"/>
                    <a:gd name="T6" fmla="*/ 63 w 63"/>
                    <a:gd name="T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28">
                      <a:moveTo>
                        <a:pt x="63" y="0"/>
                      </a:moveTo>
                      <a:cubicBezTo>
                        <a:pt x="63" y="15"/>
                        <a:pt x="49" y="28"/>
                        <a:pt x="31" y="28"/>
                      </a:cubicBezTo>
                      <a:cubicBezTo>
                        <a:pt x="14" y="28"/>
                        <a:pt x="0" y="15"/>
                        <a:pt x="0" y="0"/>
                      </a:cubicBezTo>
                      <a:cubicBezTo>
                        <a:pt x="18" y="8"/>
                        <a:pt x="45" y="8"/>
                        <a:pt x="6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57" name="iŝľïḋè"/>
                <p:cNvSpPr/>
                <p:nvPr/>
              </p:nvSpPr>
              <p:spPr bwMode="auto">
                <a:xfrm>
                  <a:off x="5780325" y="2568274"/>
                  <a:ext cx="63824" cy="54540"/>
                </a:xfrm>
                <a:custGeom>
                  <a:avLst/>
                  <a:gdLst>
                    <a:gd name="T0" fmla="*/ 16 w 29"/>
                    <a:gd name="T1" fmla="*/ 0 h 25"/>
                    <a:gd name="T2" fmla="*/ 0 w 29"/>
                    <a:gd name="T3" fmla="*/ 17 h 25"/>
                    <a:gd name="T4" fmla="*/ 16 w 29"/>
                    <a:gd name="T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9" h="25">
                      <a:moveTo>
                        <a:pt x="16" y="0"/>
                      </a:moveTo>
                      <a:cubicBezTo>
                        <a:pt x="29" y="18"/>
                        <a:pt x="9" y="25"/>
                        <a:pt x="0" y="17"/>
                      </a:cubicBezTo>
                      <a:cubicBezTo>
                        <a:pt x="10" y="18"/>
                        <a:pt x="23" y="15"/>
                        <a:pt x="16" y="0"/>
                      </a:cubicBezTo>
                      <a:close/>
                    </a:path>
                  </a:pathLst>
                </a:custGeom>
                <a:solidFill>
                  <a:srgbClr val="DDC3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58" name="íṩľíḋe"/>
                <p:cNvSpPr/>
                <p:nvPr/>
              </p:nvSpPr>
              <p:spPr bwMode="auto">
                <a:xfrm>
                  <a:off x="5839507" y="2556670"/>
                  <a:ext cx="73107" cy="38294"/>
                </a:xfrm>
                <a:prstGeom prst="ellipse">
                  <a:avLst/>
                </a:prstGeom>
                <a:solidFill>
                  <a:srgbClr val="EDCC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  <p:sp>
              <p:nvSpPr>
                <p:cNvPr id="59" name="îsļîḓè"/>
                <p:cNvSpPr/>
                <p:nvPr/>
              </p:nvSpPr>
              <p:spPr bwMode="auto">
                <a:xfrm>
                  <a:off x="5689812" y="2556670"/>
                  <a:ext cx="71947" cy="38294"/>
                </a:xfrm>
                <a:prstGeom prst="ellipse">
                  <a:avLst/>
                </a:prstGeom>
                <a:solidFill>
                  <a:srgbClr val="EDCC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100"/>
                </a:p>
              </p:txBody>
            </p:sp>
          </p:grpSp>
        </p:grpSp>
      </p:grpSp>
      <p:sp>
        <p:nvSpPr>
          <p:cNvPr id="30" name="弧形 29"/>
          <p:cNvSpPr/>
          <p:nvPr/>
        </p:nvSpPr>
        <p:spPr>
          <a:xfrm>
            <a:off x="1261138" y="1724393"/>
            <a:ext cx="3681638" cy="3893348"/>
          </a:xfrm>
          <a:prstGeom prst="arc">
            <a:avLst>
              <a:gd name="adj1" fmla="val 17853040"/>
              <a:gd name="adj2" fmla="val 37138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文本框 30"/>
          <p:cNvSpPr txBox="1"/>
          <p:nvPr/>
        </p:nvSpPr>
        <p:spPr>
          <a:xfrm>
            <a:off x="1686990" y="5694128"/>
            <a:ext cx="462666" cy="517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</a:rPr>
              <a:t>… …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12" y="1623875"/>
            <a:ext cx="1480383" cy="43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24" descr="灰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36" y="3253337"/>
            <a:ext cx="683198" cy="651785"/>
          </a:xfrm>
          <a:prstGeom prst="rect">
            <a:avLst/>
          </a:prstGeom>
        </p:spPr>
      </p:pic>
      <p:pic>
        <p:nvPicPr>
          <p:cNvPr id="26" name="Picture 5" descr="C:\Users\80021051\Downloads\818453d2a82e68a3ffad2fe9b46359e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0" y="4186958"/>
            <a:ext cx="1447088" cy="1199249"/>
          </a:xfrm>
          <a:prstGeom prst="rect">
            <a:avLst/>
          </a:prstGeom>
          <a:noFill/>
          <a:ln>
            <a:noFill/>
          </a:ln>
          <a:effectLst>
            <a:glow rad="304800">
              <a:srgbClr val="6DC8CE">
                <a:alpha val="36000"/>
              </a:srgbClr>
            </a:glow>
          </a:effectLst>
        </p:spPr>
      </p:pic>
      <p:pic>
        <p:nvPicPr>
          <p:cNvPr id="27" name="Picture 2" descr="https://ss2.bdstatic.com/70cFvnSh_Q1YnxGkpoWK1HF6hhy/it/u=3157886727,2637084627&amp;fm=26&amp;gp=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104" r="960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80" y="5531465"/>
            <a:ext cx="1107103" cy="824762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110" y="3038419"/>
            <a:ext cx="1082647" cy="1082734"/>
          </a:xfrm>
          <a:prstGeom prst="rect">
            <a:avLst/>
          </a:prstGeom>
        </p:spPr>
      </p:pic>
      <p:pic>
        <p:nvPicPr>
          <p:cNvPr id="19" name="图片 18" descr="电饭煲_#333333_128_45252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2623" y="5386779"/>
            <a:ext cx="812779" cy="812845"/>
          </a:xfrm>
          <a:prstGeom prst="rect">
            <a:avLst/>
          </a:prstGeom>
        </p:spPr>
      </p:pic>
      <p:pic>
        <p:nvPicPr>
          <p:cNvPr id="20" name="图片 19" descr="冰箱_#333333_128_215808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310" y="4272927"/>
            <a:ext cx="949300" cy="949377"/>
          </a:xfrm>
          <a:prstGeom prst="rect">
            <a:avLst/>
          </a:prstGeom>
        </p:spPr>
      </p:pic>
      <p:pic>
        <p:nvPicPr>
          <p:cNvPr id="21" name="图片 20" descr="洗衣机_#333333_128_201171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7081" y="1624197"/>
            <a:ext cx="812779" cy="812845"/>
          </a:xfrm>
          <a:prstGeom prst="rect">
            <a:avLst/>
          </a:prstGeom>
        </p:spPr>
      </p:pic>
      <p:pic>
        <p:nvPicPr>
          <p:cNvPr id="170" name="图片 169" descr="图片2(1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4880" y="2973419"/>
            <a:ext cx="868045" cy="932815"/>
          </a:xfrm>
          <a:prstGeom prst="rect">
            <a:avLst/>
          </a:prstGeom>
        </p:spPr>
      </p:pic>
      <p:sp>
        <p:nvSpPr>
          <p:cNvPr id="171" name="文本框 170"/>
          <p:cNvSpPr txBox="1"/>
          <p:nvPr/>
        </p:nvSpPr>
        <p:spPr>
          <a:xfrm>
            <a:off x="6673760" y="2867712"/>
            <a:ext cx="520520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边缘计算中心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：通过内置数据计算和动态服务插件，实现云端服务的本地执行能力，计算边缘化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 txBox="1"/>
          <p:nvPr/>
        </p:nvSpPr>
        <p:spPr>
          <a:xfrm>
            <a:off x="579063" y="342814"/>
            <a:ext cx="6516158" cy="66357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部门定位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73678" y="834592"/>
            <a:ext cx="101996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83209" y="1149262"/>
            <a:ext cx="98309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charset="0"/>
                <a:cs typeface="思源黑体 CN" panose="020B0200000000000000" charset="-122"/>
                <a:sym typeface="+mn-ea"/>
              </a:rPr>
              <a:t>承接公司战略，搭建</a:t>
            </a:r>
            <a:r>
              <a:rPr lang="en-US" altLang="zh-CN" sz="1600" dirty="0" err="1" smtClean="0">
                <a:latin typeface="微软雅黑" charset="0"/>
                <a:cs typeface="思源黑体 CN" panose="020B0200000000000000" charset="-122"/>
                <a:sym typeface="+mn-ea"/>
              </a:rPr>
              <a:t>IoT</a:t>
            </a:r>
            <a:r>
              <a:rPr lang="zh-CN" altLang="en-US" sz="1600" dirty="0" smtClean="0">
                <a:latin typeface="微软雅黑" charset="0"/>
                <a:cs typeface="思源黑体 CN" panose="020B0200000000000000" charset="-122"/>
                <a:sym typeface="+mn-ea"/>
              </a:rPr>
              <a:t>云</a:t>
            </a:r>
            <a:r>
              <a:rPr lang="zh-CN" altLang="en-US" sz="1600" dirty="0">
                <a:latin typeface="微软雅黑" charset="0"/>
                <a:cs typeface="思源黑体 CN" panose="020B0200000000000000" charset="-122"/>
                <a:sym typeface="+mn-ea"/>
              </a:rPr>
              <a:t>平台，作为公司硬件上云的唯一入口</a:t>
            </a:r>
            <a:r>
              <a:rPr lang="zh-CN" altLang="en-US" sz="1600" dirty="0" smtClean="0">
                <a:latin typeface="微软雅黑" charset="0"/>
                <a:cs typeface="思源黑体 CN" panose="020B0200000000000000" charset="-122"/>
                <a:sym typeface="+mn-ea"/>
              </a:rPr>
              <a:t>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接入设备和能力，整合后对外输出数据和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能力，赋能厂商和行业。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26902" y="2663687"/>
            <a:ext cx="5804453" cy="2892287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54429" y="2953721"/>
            <a:ext cx="1142999" cy="4373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54428" y="4772336"/>
            <a:ext cx="1142999" cy="4373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186251" y="2787796"/>
            <a:ext cx="1888434" cy="770412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开放平台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计算平台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数据平台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186251" y="4711523"/>
            <a:ext cx="1888434" cy="5599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运营管理后台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733194" y="3726568"/>
            <a:ext cx="115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33194" y="4132952"/>
            <a:ext cx="115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9523240" y="3920859"/>
            <a:ext cx="1577008" cy="4373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SaaS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226984" y="2802041"/>
            <a:ext cx="7972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直连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226984" y="3251270"/>
            <a:ext cx="7972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云对接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肘形连接符 20"/>
          <p:cNvCxnSpPr>
            <a:stCxn id="13" idx="3"/>
            <a:endCxn id="15" idx="1"/>
          </p:cNvCxnSpPr>
          <p:nvPr/>
        </p:nvCxnSpPr>
        <p:spPr>
          <a:xfrm>
            <a:off x="1797427" y="4990997"/>
            <a:ext cx="3388824" cy="478"/>
          </a:xfrm>
          <a:prstGeom prst="bentConnector3">
            <a:avLst/>
          </a:prstGeom>
          <a:ln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12" idx="3"/>
            <a:endCxn id="14" idx="1"/>
          </p:cNvCxnSpPr>
          <p:nvPr/>
        </p:nvCxnSpPr>
        <p:spPr>
          <a:xfrm>
            <a:off x="1797428" y="3172382"/>
            <a:ext cx="3388823" cy="620"/>
          </a:xfrm>
          <a:prstGeom prst="bentConnector3">
            <a:avLst/>
          </a:prstGeom>
          <a:ln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012205" y="4603059"/>
            <a:ext cx="122675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方能力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12791" y="5036278"/>
            <a:ext cx="122675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419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/>
          <p:cNvCxnSpPr>
            <a:stCxn id="36" idx="6"/>
            <a:endCxn id="18" idx="1"/>
          </p:cNvCxnSpPr>
          <p:nvPr/>
        </p:nvCxnSpPr>
        <p:spPr>
          <a:xfrm flipV="1">
            <a:off x="7601971" y="4139520"/>
            <a:ext cx="1921269" cy="219"/>
          </a:xfrm>
          <a:prstGeom prst="straightConnector1">
            <a:avLst/>
          </a:prstGeom>
          <a:ln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下箭头 25"/>
          <p:cNvSpPr/>
          <p:nvPr/>
        </p:nvSpPr>
        <p:spPr>
          <a:xfrm>
            <a:off x="5682450" y="3594865"/>
            <a:ext cx="252000" cy="10800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上箭头 26"/>
          <p:cNvSpPr/>
          <p:nvPr/>
        </p:nvSpPr>
        <p:spPr>
          <a:xfrm>
            <a:off x="6300335" y="3580721"/>
            <a:ext cx="252000" cy="108000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9511745" y="2955475"/>
            <a:ext cx="1577008" cy="4373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箭头连接符 28"/>
          <p:cNvCxnSpPr>
            <a:stCxn id="14" idx="3"/>
            <a:endCxn id="28" idx="1"/>
          </p:cNvCxnSpPr>
          <p:nvPr/>
        </p:nvCxnSpPr>
        <p:spPr>
          <a:xfrm>
            <a:off x="7074685" y="3173002"/>
            <a:ext cx="2437060" cy="1134"/>
          </a:xfrm>
          <a:prstGeom prst="straightConnector1">
            <a:avLst/>
          </a:prstGeom>
          <a:ln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148868" y="3584636"/>
            <a:ext cx="64086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145105" y="3817799"/>
            <a:ext cx="64086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150364" y="4076163"/>
            <a:ext cx="64086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154127" y="4334692"/>
            <a:ext cx="64086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421108" y="3766554"/>
            <a:ext cx="64086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407245" y="4163729"/>
            <a:ext cx="64086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权限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7061971" y="3869739"/>
            <a:ext cx="540000" cy="540000"/>
          </a:xfrm>
          <a:prstGeom prst="ellipse">
            <a:avLst/>
          </a:prstGeom>
          <a:noFill/>
          <a:ln w="38100">
            <a:solidFill>
              <a:srgbClr val="3F3F3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肘形连接符 36"/>
          <p:cNvCxnSpPr>
            <a:stCxn id="14" idx="3"/>
            <a:endCxn id="36" idx="0"/>
          </p:cNvCxnSpPr>
          <p:nvPr/>
        </p:nvCxnSpPr>
        <p:spPr>
          <a:xfrm>
            <a:off x="7074685" y="3173002"/>
            <a:ext cx="257286" cy="696737"/>
          </a:xfrm>
          <a:prstGeom prst="bentConnector2">
            <a:avLst/>
          </a:prstGeom>
          <a:ln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15" idx="3"/>
            <a:endCxn id="36" idx="4"/>
          </p:cNvCxnSpPr>
          <p:nvPr/>
        </p:nvCxnSpPr>
        <p:spPr>
          <a:xfrm flipV="1">
            <a:off x="7074685" y="4409739"/>
            <a:ext cx="257286" cy="581736"/>
          </a:xfrm>
          <a:prstGeom prst="bentConnector2">
            <a:avLst/>
          </a:prstGeom>
          <a:ln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/>
          <p:cNvSpPr/>
          <p:nvPr/>
        </p:nvSpPr>
        <p:spPr>
          <a:xfrm>
            <a:off x="9511745" y="4772647"/>
            <a:ext cx="1577008" cy="4373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肘形连接符 39"/>
          <p:cNvCxnSpPr>
            <a:stCxn id="36" idx="4"/>
            <a:endCxn id="39" idx="1"/>
          </p:cNvCxnSpPr>
          <p:nvPr/>
        </p:nvCxnSpPr>
        <p:spPr>
          <a:xfrm rot="16200000" flipH="1">
            <a:off x="8131074" y="3610636"/>
            <a:ext cx="581569" cy="2179774"/>
          </a:xfrm>
          <a:prstGeom prst="bentConnector2">
            <a:avLst/>
          </a:prstGeom>
          <a:ln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3" idx="3"/>
            <a:endCxn id="15" idx="1"/>
          </p:cNvCxnSpPr>
          <p:nvPr/>
        </p:nvCxnSpPr>
        <p:spPr>
          <a:xfrm>
            <a:off x="1797427" y="4990997"/>
            <a:ext cx="3388824" cy="478"/>
          </a:xfrm>
          <a:prstGeom prst="straightConnector1">
            <a:avLst/>
          </a:prstGeom>
          <a:ln>
            <a:solidFill>
              <a:srgbClr val="3F3F3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2" idx="3"/>
            <a:endCxn id="14" idx="1"/>
          </p:cNvCxnSpPr>
          <p:nvPr/>
        </p:nvCxnSpPr>
        <p:spPr>
          <a:xfrm>
            <a:off x="1797428" y="3172382"/>
            <a:ext cx="3388823" cy="620"/>
          </a:xfrm>
          <a:prstGeom prst="straightConnector1">
            <a:avLst/>
          </a:prstGeom>
          <a:ln>
            <a:solidFill>
              <a:srgbClr val="3F3F3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  <p:bldLst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269" y="3539816"/>
            <a:ext cx="3509874" cy="2191565"/>
          </a:xfrm>
          <a:prstGeom prst="rect">
            <a:avLst/>
          </a:prstGeom>
        </p:spPr>
      </p:pic>
      <p:sp>
        <p:nvSpPr>
          <p:cNvPr id="2" name="文本框 9"/>
          <p:cNvSpPr txBox="1"/>
          <p:nvPr/>
        </p:nvSpPr>
        <p:spPr>
          <a:xfrm>
            <a:off x="323850" y="370205"/>
            <a:ext cx="5162550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 smtClean="0">
                <a:ea typeface="微软雅黑" panose="020B0503020204020204" pitchFamily="34" charset="-122"/>
              </a:rPr>
              <a:t>版本介绍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241637" y="1108369"/>
            <a:ext cx="1759527" cy="59112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/>
              <a:t>路由器版本</a:t>
            </a:r>
            <a:endParaRPr lang="zh-CN" altLang="en-US" sz="2000" b="1" dirty="0"/>
          </a:p>
        </p:txBody>
      </p:sp>
      <p:sp>
        <p:nvSpPr>
          <p:cNvPr id="8" name="圆角矩形 7"/>
          <p:cNvSpPr/>
          <p:nvPr/>
        </p:nvSpPr>
        <p:spPr>
          <a:xfrm>
            <a:off x="1491678" y="2912381"/>
            <a:ext cx="1902690" cy="61015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C-Life</a:t>
            </a:r>
            <a:r>
              <a:rPr lang="zh-CN" altLang="en-US" b="1" dirty="0" smtClean="0"/>
              <a:t>版</a:t>
            </a:r>
            <a:endParaRPr lang="zh-CN" altLang="en-US" b="1" dirty="0"/>
          </a:p>
        </p:txBody>
      </p:sp>
      <p:sp>
        <p:nvSpPr>
          <p:cNvPr id="9" name="圆角矩形 8"/>
          <p:cNvSpPr/>
          <p:nvPr/>
        </p:nvSpPr>
        <p:spPr>
          <a:xfrm>
            <a:off x="5172361" y="2912381"/>
            <a:ext cx="1902690" cy="61015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移动版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8889973" y="2912381"/>
            <a:ext cx="1902690" cy="61015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电信版</a:t>
            </a:r>
            <a:endParaRPr lang="zh-CN" altLang="en-US" dirty="0"/>
          </a:p>
        </p:txBody>
      </p:sp>
      <p:cxnSp>
        <p:nvCxnSpPr>
          <p:cNvPr id="13" name="肘形连接符 12"/>
          <p:cNvCxnSpPr>
            <a:stCxn id="7" idx="2"/>
            <a:endCxn id="8" idx="0"/>
          </p:cNvCxnSpPr>
          <p:nvPr/>
        </p:nvCxnSpPr>
        <p:spPr>
          <a:xfrm rot="5400000">
            <a:off x="3675770" y="466749"/>
            <a:ext cx="1212885" cy="36783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7" idx="2"/>
            <a:endCxn id="9" idx="0"/>
          </p:cNvCxnSpPr>
          <p:nvPr/>
        </p:nvCxnSpPr>
        <p:spPr>
          <a:xfrm rot="16200000" flipH="1">
            <a:off x="5516111" y="2304785"/>
            <a:ext cx="1212885" cy="230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7" idx="2"/>
            <a:endCxn id="10" idx="0"/>
          </p:cNvCxnSpPr>
          <p:nvPr/>
        </p:nvCxnSpPr>
        <p:spPr>
          <a:xfrm rot="16200000" flipH="1">
            <a:off x="7374917" y="445979"/>
            <a:ext cx="1212885" cy="37199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53" y="3703768"/>
            <a:ext cx="1736340" cy="17363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66" y="3616198"/>
            <a:ext cx="2951082" cy="1966896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2004441" y="5865077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</a:rPr>
              <a:t>已量产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</a:rPr>
              <a:t>已出货</a:t>
            </a:r>
            <a:endParaRPr lang="en-US" altLang="zh-CN" b="1" dirty="0" smtClean="0">
              <a:solidFill>
                <a:srgbClr val="C0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768251" y="5865077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已量产</a:t>
            </a:r>
            <a:endParaRPr lang="en-US" altLang="zh-CN" dirty="0" smtClean="0"/>
          </a:p>
          <a:p>
            <a:r>
              <a:rPr lang="zh-CN" altLang="en-US" dirty="0" smtClean="0"/>
              <a:t>已入库</a:t>
            </a:r>
            <a:endParaRPr lang="en-US" altLang="zh-CN" dirty="0" smtClean="0"/>
          </a:p>
          <a:p>
            <a:r>
              <a:rPr lang="zh-CN" altLang="en-US" dirty="0" smtClean="0"/>
              <a:t>已出货</a:t>
            </a:r>
            <a:endParaRPr lang="en-US" altLang="zh-CN" dirty="0" smtClean="0"/>
          </a:p>
        </p:txBody>
      </p:sp>
      <p:sp>
        <p:nvSpPr>
          <p:cNvPr id="29" name="文本框 28"/>
          <p:cNvSpPr txBox="1"/>
          <p:nvPr/>
        </p:nvSpPr>
        <p:spPr>
          <a:xfrm>
            <a:off x="9476624" y="58650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入库中</a:t>
            </a:r>
            <a:endParaRPr lang="en-US" altLang="zh-CN" dirty="0" smtClean="0"/>
          </a:p>
        </p:txBody>
      </p:sp>
      <p:sp>
        <p:nvSpPr>
          <p:cNvPr id="31" name="文本框 30"/>
          <p:cNvSpPr txBox="1"/>
          <p:nvPr/>
        </p:nvSpPr>
        <p:spPr>
          <a:xfrm>
            <a:off x="7195272" y="835563"/>
            <a:ext cx="1680874" cy="1384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区别：</a:t>
            </a:r>
            <a:endParaRPr lang="en-US" altLang="zh-CN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 smtClean="0"/>
              <a:t>Logo</a:t>
            </a:r>
            <a:r>
              <a:rPr lang="zh-CN" altLang="en-US" sz="1400" dirty="0" smtClean="0"/>
              <a:t>不同</a:t>
            </a:r>
            <a:endParaRPr lang="en-US" altLang="zh-CN" sz="1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价格不同</a:t>
            </a:r>
            <a:endParaRPr lang="en-US" altLang="zh-CN" sz="1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包材不同</a:t>
            </a:r>
            <a:endParaRPr lang="en-US" altLang="zh-CN" sz="1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固件不同</a:t>
            </a:r>
            <a:endParaRPr lang="en-US" altLang="zh-CN" sz="1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平台不同</a:t>
            </a:r>
            <a:endParaRPr lang="en-US" altLang="zh-CN" sz="1400" dirty="0" smtClean="0"/>
          </a:p>
        </p:txBody>
      </p:sp>
      <p:sp>
        <p:nvSpPr>
          <p:cNvPr id="37" name="矩形 36"/>
          <p:cNvSpPr/>
          <p:nvPr/>
        </p:nvSpPr>
        <p:spPr>
          <a:xfrm>
            <a:off x="8789226" y="1051007"/>
            <a:ext cx="21558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dk1"/>
                </a:solidFill>
                <a:latin typeface="+mn-ea"/>
              </a:rPr>
              <a:t>路由器配置网址不同</a:t>
            </a:r>
            <a:endParaRPr lang="en-US" altLang="zh-CN" sz="1400" dirty="0">
              <a:solidFill>
                <a:schemeClr val="dk1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dk1"/>
                </a:solidFill>
                <a:latin typeface="+mn-ea"/>
              </a:rPr>
              <a:t>APP</a:t>
            </a:r>
            <a:r>
              <a:rPr lang="zh-CN" altLang="en-US" sz="1400" dirty="0">
                <a:solidFill>
                  <a:schemeClr val="dk1"/>
                </a:solidFill>
                <a:latin typeface="+mn-ea"/>
              </a:rPr>
              <a:t>不同</a:t>
            </a:r>
            <a:endParaRPr lang="en-US" altLang="zh-CN" sz="1400" dirty="0">
              <a:solidFill>
                <a:schemeClr val="dk1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dk1"/>
                </a:solidFill>
                <a:latin typeface="+mn-ea"/>
              </a:rPr>
              <a:t>生态设备不同</a:t>
            </a:r>
            <a:endParaRPr lang="en-US" altLang="zh-CN" sz="1400" dirty="0">
              <a:solidFill>
                <a:schemeClr val="dk1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dk1"/>
                </a:solidFill>
                <a:latin typeface="+mn-ea"/>
              </a:rPr>
              <a:t>设备管理不同</a:t>
            </a:r>
            <a:endParaRPr lang="en-US" altLang="zh-CN" sz="1400" dirty="0">
              <a:solidFill>
                <a:schemeClr val="dk1"/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495" y="4137980"/>
            <a:ext cx="794263" cy="92333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267676" y="4144972"/>
            <a:ext cx="1099980" cy="1008507"/>
            <a:chOff x="3267676" y="4137980"/>
            <a:chExt cx="1099980" cy="100850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94368" y="4137980"/>
              <a:ext cx="785953" cy="767484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3267676" y="4915655"/>
              <a:ext cx="10999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900" b="1" dirty="0" smtClean="0"/>
                <a:t>下载数联智能</a:t>
              </a:r>
              <a:r>
                <a:rPr lang="en-US" altLang="zh-CN" sz="900" b="1" dirty="0" smtClean="0"/>
                <a:t>APP</a:t>
              </a:r>
              <a:endParaRPr lang="en-US" altLang="zh-CN" sz="900" b="1" dirty="0" smtClean="0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2663" y="4137980"/>
            <a:ext cx="808735" cy="965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323849" y="370205"/>
            <a:ext cx="5707495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400" b="1" dirty="0" smtClean="0">
                <a:ea typeface="微软雅黑" panose="020B0503020204020204" pitchFamily="34" charset="-122"/>
              </a:rPr>
              <a:t>功能</a:t>
            </a:r>
            <a:endParaRPr lang="zh-CN" sz="2400" b="1" dirty="0"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t="14083"/>
          <a:stretch>
            <a:fillRect/>
          </a:stretch>
        </p:blipFill>
        <p:spPr>
          <a:xfrm>
            <a:off x="1594641" y="1058591"/>
            <a:ext cx="3405477" cy="514003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85123" y="1658839"/>
            <a:ext cx="538927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rgbClr val="0070C0"/>
                </a:solidFill>
              </a:rPr>
              <a:t>Wi-Fi 6</a:t>
            </a:r>
            <a:r>
              <a:rPr lang="zh-CN" altLang="en-US" dirty="0" smtClean="0">
                <a:solidFill>
                  <a:srgbClr val="0070C0"/>
                </a:solidFill>
              </a:rPr>
              <a:t>路由器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 smtClean="0">
                <a:solidFill>
                  <a:srgbClr val="0070C0"/>
                </a:solidFill>
              </a:rPr>
              <a:t>     </a:t>
            </a:r>
            <a:r>
              <a:rPr lang="en-US" altLang="zh-CN" sz="1600" dirty="0" smtClean="0">
                <a:latin typeface="+mn-ea"/>
              </a:rPr>
              <a:t>AX1800</a:t>
            </a:r>
            <a:endParaRPr lang="en-US" altLang="zh-CN" sz="1600" dirty="0">
              <a:latin typeface="+mn-ea"/>
            </a:endParaRPr>
          </a:p>
          <a:p>
            <a:r>
              <a:rPr lang="en-US" altLang="zh-CN" sz="1600" dirty="0" smtClean="0">
                <a:latin typeface="+mn-ea"/>
              </a:rPr>
              <a:t>     Wi-Fi 6 </a:t>
            </a:r>
            <a:r>
              <a:rPr lang="zh-CN" altLang="en-US" sz="1600" dirty="0" smtClean="0">
                <a:latin typeface="+mn-ea"/>
              </a:rPr>
              <a:t>设备连接数大于</a:t>
            </a:r>
            <a:r>
              <a:rPr lang="en-US" altLang="zh-CN" sz="1600" dirty="0" smtClean="0">
                <a:latin typeface="+mn-ea"/>
              </a:rPr>
              <a:t>64</a:t>
            </a:r>
            <a:endParaRPr lang="en-US" altLang="zh-CN" sz="1600" dirty="0" smtClean="0">
              <a:latin typeface="+mn-ea"/>
            </a:endParaRPr>
          </a:p>
          <a:p>
            <a:r>
              <a:rPr lang="en-US" altLang="zh-CN" sz="1600" dirty="0">
                <a:latin typeface="+mn-ea"/>
              </a:rPr>
              <a:t> </a:t>
            </a:r>
            <a:r>
              <a:rPr lang="en-US" altLang="zh-CN" sz="1600" dirty="0" smtClean="0">
                <a:latin typeface="+mn-ea"/>
              </a:rPr>
              <a:t>    </a:t>
            </a:r>
            <a:r>
              <a:rPr lang="en-US" altLang="zh-CN" sz="1600" dirty="0" err="1" smtClean="0">
                <a:latin typeface="+mn-ea"/>
              </a:rPr>
              <a:t>Wi-FI</a:t>
            </a:r>
            <a:r>
              <a:rPr lang="zh-CN" altLang="en-US" sz="1600" dirty="0" smtClean="0">
                <a:latin typeface="+mn-ea"/>
              </a:rPr>
              <a:t>设备自主发现（需加上</a:t>
            </a:r>
            <a:r>
              <a:rPr lang="en-US" altLang="zh-CN" sz="1600" dirty="0" smtClean="0">
                <a:latin typeface="+mn-ea"/>
              </a:rPr>
              <a:t>COAP</a:t>
            </a:r>
            <a:r>
              <a:rPr lang="zh-CN" altLang="en-US" sz="1600" dirty="0" smtClean="0">
                <a:latin typeface="+mn-ea"/>
              </a:rPr>
              <a:t>协议）</a:t>
            </a:r>
            <a:endParaRPr lang="en-US" altLang="zh-CN" sz="1600" dirty="0">
              <a:latin typeface="+mn-ea"/>
            </a:endParaRPr>
          </a:p>
          <a:p>
            <a:endParaRPr lang="en-US" altLang="zh-CN" sz="1600" dirty="0" smtClean="0">
              <a:latin typeface="+mn-ea"/>
            </a:endParaRPr>
          </a:p>
          <a:p>
            <a:endParaRPr lang="en-US" altLang="zh-CN" sz="1600" dirty="0">
              <a:latin typeface="+mn-ea"/>
            </a:endParaRPr>
          </a:p>
          <a:p>
            <a:endParaRPr lang="en-US" altLang="zh-CN" sz="1600" dirty="0">
              <a:latin typeface="+mn-ea"/>
            </a:endParaRPr>
          </a:p>
          <a:p>
            <a:endParaRPr lang="en-US" altLang="zh-CN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rgbClr val="0070C0"/>
                </a:solidFill>
              </a:rPr>
              <a:t>Zigbee3.0</a:t>
            </a:r>
            <a:r>
              <a:rPr lang="zh-CN" altLang="en-US" dirty="0" smtClean="0">
                <a:solidFill>
                  <a:srgbClr val="0070C0"/>
                </a:solidFill>
              </a:rPr>
              <a:t>网关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    </a:t>
            </a:r>
            <a:r>
              <a:rPr lang="zh-CN" altLang="en-US" sz="1600" dirty="0" smtClean="0">
                <a:latin typeface="+mn-ea"/>
              </a:rPr>
              <a:t>跨品牌</a:t>
            </a:r>
            <a:endParaRPr lang="en-US" altLang="zh-CN" sz="1600" dirty="0" smtClean="0">
              <a:latin typeface="+mn-ea"/>
            </a:endParaRPr>
          </a:p>
          <a:p>
            <a:r>
              <a:rPr lang="en-US" altLang="zh-CN" sz="1600" dirty="0">
                <a:latin typeface="+mn-ea"/>
              </a:rPr>
              <a:t> </a:t>
            </a:r>
            <a:r>
              <a:rPr lang="en-US" altLang="zh-CN" sz="1600" dirty="0" smtClean="0">
                <a:latin typeface="+mn-ea"/>
              </a:rPr>
              <a:t>    </a:t>
            </a:r>
            <a:r>
              <a:rPr lang="zh-CN" altLang="en-US" sz="1600" dirty="0" smtClean="0">
                <a:latin typeface="+mn-ea"/>
              </a:rPr>
              <a:t>离线场景</a:t>
            </a:r>
            <a:endParaRPr lang="en-US" altLang="zh-CN" sz="1600" dirty="0" smtClean="0">
              <a:latin typeface="+mn-ea"/>
            </a:endParaRPr>
          </a:p>
          <a:p>
            <a:r>
              <a:rPr lang="en-US" altLang="zh-CN" sz="1600" dirty="0">
                <a:latin typeface="+mn-ea"/>
              </a:rPr>
              <a:t> </a:t>
            </a:r>
            <a:r>
              <a:rPr lang="en-US" altLang="zh-CN" sz="1600" dirty="0" smtClean="0">
                <a:latin typeface="+mn-ea"/>
              </a:rPr>
              <a:t>    </a:t>
            </a:r>
            <a:r>
              <a:rPr lang="zh-CN" altLang="en-US" sz="1600" dirty="0">
                <a:latin typeface="+mn-ea"/>
              </a:rPr>
              <a:t>一</a:t>
            </a:r>
            <a:r>
              <a:rPr lang="zh-CN" altLang="en-US" sz="1600" dirty="0" smtClean="0">
                <a:latin typeface="+mn-ea"/>
              </a:rPr>
              <a:t>键配网（需加入</a:t>
            </a:r>
            <a:r>
              <a:rPr lang="en-US" altLang="zh-CN" sz="1600" dirty="0" err="1" smtClean="0">
                <a:latin typeface="+mn-ea"/>
              </a:rPr>
              <a:t>IoT</a:t>
            </a:r>
            <a:r>
              <a:rPr lang="zh-CN" altLang="en-US" sz="1600" dirty="0" smtClean="0">
                <a:latin typeface="+mn-ea"/>
              </a:rPr>
              <a:t>边缘路由器白名单）</a:t>
            </a:r>
            <a:endParaRPr lang="en-US" altLang="zh-CN" sz="1600" dirty="0" smtClean="0">
              <a:latin typeface="+mn-ea"/>
            </a:endParaRPr>
          </a:p>
          <a:p>
            <a:r>
              <a:rPr lang="en-US" altLang="zh-CN" sz="1600" dirty="0">
                <a:latin typeface="+mn-ea"/>
              </a:rPr>
              <a:t> </a:t>
            </a:r>
            <a:r>
              <a:rPr lang="en-US" altLang="zh-CN" sz="1600" dirty="0" smtClean="0">
                <a:latin typeface="+mn-ea"/>
              </a:rPr>
              <a:t>    </a:t>
            </a:r>
            <a:r>
              <a:rPr lang="zh-CN" altLang="en-US" sz="1600" dirty="0" smtClean="0">
                <a:latin typeface="+mn-ea"/>
              </a:rPr>
              <a:t>设备连接数大于</a:t>
            </a:r>
            <a:r>
              <a:rPr lang="en-US" altLang="zh-CN" sz="1600" dirty="0" smtClean="0">
                <a:latin typeface="+mn-ea"/>
              </a:rPr>
              <a:t>50</a:t>
            </a:r>
            <a:endParaRPr lang="en-US" altLang="zh-CN" sz="1600" dirty="0">
              <a:latin typeface="+mn-ea"/>
            </a:endParaRPr>
          </a:p>
          <a:p>
            <a:endParaRPr lang="en-US" altLang="zh-CN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rgbClr val="0070C0"/>
                </a:solidFill>
              </a:rPr>
              <a:t>BLE</a:t>
            </a:r>
            <a:r>
              <a:rPr lang="zh-CN" altLang="en-US" dirty="0" smtClean="0">
                <a:solidFill>
                  <a:srgbClr val="0070C0"/>
                </a:solidFill>
              </a:rPr>
              <a:t>网关（</a:t>
            </a:r>
            <a:r>
              <a:rPr lang="zh-CN" altLang="en-US" dirty="0" smtClean="0">
                <a:solidFill>
                  <a:srgbClr val="C00000"/>
                </a:solidFill>
              </a:rPr>
              <a:t>开发中</a:t>
            </a:r>
            <a:r>
              <a:rPr lang="zh-CN" altLang="en-US" dirty="0" smtClean="0">
                <a:solidFill>
                  <a:srgbClr val="0070C0"/>
                </a:solidFill>
              </a:rPr>
              <a:t>）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en-US" altLang="zh-CN" sz="1600" dirty="0">
                <a:latin typeface="+mn-ea"/>
              </a:rPr>
              <a:t> </a:t>
            </a:r>
            <a:r>
              <a:rPr lang="en-US" altLang="zh-CN" sz="1600" dirty="0" smtClean="0">
                <a:latin typeface="+mn-ea"/>
              </a:rPr>
              <a:t>    </a:t>
            </a:r>
            <a:r>
              <a:rPr lang="zh-CN" altLang="en-US" sz="1600" dirty="0" smtClean="0">
                <a:latin typeface="+mn-ea"/>
              </a:rPr>
              <a:t>跨</a:t>
            </a:r>
            <a:r>
              <a:rPr lang="zh-CN" altLang="en-US" sz="1600" dirty="0">
                <a:latin typeface="+mn-ea"/>
              </a:rPr>
              <a:t>品牌</a:t>
            </a:r>
            <a:endParaRPr lang="en-US" altLang="zh-CN" sz="1600" dirty="0">
              <a:latin typeface="+mn-ea"/>
            </a:endParaRPr>
          </a:p>
          <a:p>
            <a:r>
              <a:rPr lang="en-US" altLang="zh-CN" sz="1600" dirty="0">
                <a:latin typeface="+mn-ea"/>
              </a:rPr>
              <a:t>     </a:t>
            </a:r>
            <a:r>
              <a:rPr lang="zh-CN" altLang="en-US" sz="1600" dirty="0" smtClean="0">
                <a:latin typeface="+mn-ea"/>
              </a:rPr>
              <a:t>设备点对点连接数</a:t>
            </a:r>
            <a:r>
              <a:rPr lang="en-US" altLang="zh-CN" sz="1600" dirty="0" smtClean="0">
                <a:latin typeface="+mn-ea"/>
              </a:rPr>
              <a:t>4</a:t>
            </a:r>
            <a:r>
              <a:rPr lang="zh-CN" altLang="en-US" sz="1600" dirty="0" smtClean="0">
                <a:latin typeface="+mn-ea"/>
              </a:rPr>
              <a:t>个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344" y="2805879"/>
            <a:ext cx="3353521" cy="822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 txBox="1"/>
          <p:nvPr/>
        </p:nvSpPr>
        <p:spPr>
          <a:xfrm>
            <a:off x="579063" y="342814"/>
            <a:ext cx="6516158" cy="66357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我们还做了什么？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73678" y="834592"/>
            <a:ext cx="101996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  <p:bldLst>
      <p:bldP spid="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56531" y="1597680"/>
            <a:ext cx="26789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/>
              <a:t>THANKS</a:t>
            </a:r>
            <a:endParaRPr lang="en-US" altLang="zh-CN" sz="4800" b="1" dirty="0"/>
          </a:p>
        </p:txBody>
      </p:sp>
      <p:pic>
        <p:nvPicPr>
          <p:cNvPr id="6" name="Picture 2" descr="E:\晶晶\2017\CLife PPT 模板\素材\图标-04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484655" y="4917440"/>
            <a:ext cx="495564" cy="495564"/>
          </a:xfrm>
          <a:prstGeom prst="rect">
            <a:avLst/>
          </a:prstGeom>
          <a:noFill/>
        </p:spPr>
      </p:pic>
      <p:pic>
        <p:nvPicPr>
          <p:cNvPr id="10" name="Picture 5" descr="E:\晶晶\2017\CLife PPT 模板\素材\图标-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4655" y="4131622"/>
            <a:ext cx="495564" cy="495564"/>
          </a:xfrm>
          <a:prstGeom prst="rect">
            <a:avLst/>
          </a:prstGeom>
          <a:noFill/>
        </p:spPr>
      </p:pic>
      <p:pic>
        <p:nvPicPr>
          <p:cNvPr id="11" name="Picture 6" descr="C:\Users\Administrator\Desktop\2281619424465646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56527" y="4050659"/>
            <a:ext cx="1428760" cy="142876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6127597" y="4203060"/>
            <a:ext cx="221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400-636-6396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27597" y="4894286"/>
            <a:ext cx="335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深圳市南山区高新南区科技南十路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深圳航天科技创新研究院大厦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座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楼 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8"/>
          <p:cNvSpPr/>
          <p:nvPr/>
        </p:nvSpPr>
        <p:spPr>
          <a:xfrm rot="16200000">
            <a:off x="6506574" y="3526445"/>
            <a:ext cx="1283335" cy="1286510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GB" sz="1600" dirty="0">
                <a:solidFill>
                  <a:srgbClr val="FFFFFF"/>
                </a:solidFill>
                <a:latin typeface="+mn-ea"/>
                <a:cs typeface="Arial" panose="020B0604020202090204" pitchFamily="34" charset="0"/>
              </a:rPr>
              <a:t>运营商</a:t>
            </a:r>
            <a:endParaRPr lang="zh-CN" altLang="en-GB" sz="1600" dirty="0">
              <a:solidFill>
                <a:srgbClr val="FFFFFF"/>
              </a:solidFill>
              <a:latin typeface="+mn-ea"/>
              <a:cs typeface="Arial" panose="020B0604020202090204" pitchFamily="34" charset="0"/>
            </a:endParaRPr>
          </a:p>
        </p:txBody>
      </p:sp>
      <p:sp>
        <p:nvSpPr>
          <p:cNvPr id="12" name="Hexagon 5"/>
          <p:cNvSpPr/>
          <p:nvPr/>
        </p:nvSpPr>
        <p:spPr>
          <a:xfrm rot="16200000">
            <a:off x="6506574" y="1199170"/>
            <a:ext cx="1283335" cy="1286510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GB" dirty="0">
                <a:solidFill>
                  <a:srgbClr val="FFFFFF"/>
                </a:solidFill>
                <a:latin typeface="+mn-ea"/>
                <a:cs typeface="Arial" panose="020B0604020202090204" pitchFamily="34" charset="0"/>
              </a:rPr>
              <a:t>新兴</a:t>
            </a:r>
            <a:endParaRPr lang="zh-CN" altLang="en-GB" dirty="0">
              <a:solidFill>
                <a:srgbClr val="FFFFFF"/>
              </a:solidFill>
              <a:latin typeface="+mn-ea"/>
              <a:cs typeface="Arial" panose="020B0604020202090204" pitchFamily="34" charset="0"/>
            </a:endParaRPr>
          </a:p>
          <a:p>
            <a:pPr algn="ctr"/>
            <a:r>
              <a:rPr lang="zh-CN" altLang="en-GB" dirty="0">
                <a:solidFill>
                  <a:srgbClr val="FFFFFF"/>
                </a:solidFill>
                <a:latin typeface="+mn-ea"/>
                <a:cs typeface="Arial" panose="020B0604020202090204" pitchFamily="34" charset="0"/>
              </a:rPr>
              <a:t>企业</a:t>
            </a:r>
            <a:endParaRPr lang="zh-CN" altLang="en-GB" dirty="0">
              <a:solidFill>
                <a:srgbClr val="FFFFFF"/>
              </a:solidFill>
              <a:latin typeface="+mn-ea"/>
              <a:cs typeface="Arial" panose="020B0604020202090204" pitchFamily="34" charset="0"/>
            </a:endParaRPr>
          </a:p>
        </p:txBody>
      </p:sp>
      <p:sp>
        <p:nvSpPr>
          <p:cNvPr id="15" name="Hexagon 4"/>
          <p:cNvSpPr/>
          <p:nvPr/>
        </p:nvSpPr>
        <p:spPr>
          <a:xfrm rot="16200000">
            <a:off x="1352914" y="1199170"/>
            <a:ext cx="1283335" cy="1286510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GB" dirty="0">
                <a:solidFill>
                  <a:srgbClr val="FFFFFF"/>
                </a:solidFill>
                <a:latin typeface="+mn-ea"/>
                <a:cs typeface="Arial" panose="020B0604020202090204" pitchFamily="34" charset="0"/>
              </a:rPr>
              <a:t>互联网</a:t>
            </a:r>
            <a:endParaRPr lang="zh-CN" altLang="en-GB" dirty="0">
              <a:solidFill>
                <a:srgbClr val="FFFFFF"/>
              </a:solidFill>
              <a:latin typeface="+mn-ea"/>
              <a:cs typeface="Arial" panose="020B0604020202090204" pitchFamily="34" charset="0"/>
            </a:endParaRPr>
          </a:p>
        </p:txBody>
      </p:sp>
      <p:sp>
        <p:nvSpPr>
          <p:cNvPr id="18" name="Hexagon 3"/>
          <p:cNvSpPr/>
          <p:nvPr/>
        </p:nvSpPr>
        <p:spPr>
          <a:xfrm rot="16200000">
            <a:off x="1353549" y="3608584"/>
            <a:ext cx="1283335" cy="1285875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GB" dirty="0">
                <a:solidFill>
                  <a:srgbClr val="FFFFFF"/>
                </a:solidFill>
                <a:latin typeface="+mn-ea"/>
                <a:cs typeface="Arial" panose="020B0604020202090204" pitchFamily="34" charset="0"/>
              </a:rPr>
              <a:t>制造</a:t>
            </a:r>
            <a:endParaRPr lang="zh-CN" altLang="en-GB" dirty="0">
              <a:solidFill>
                <a:srgbClr val="FFFFFF"/>
              </a:solidFill>
              <a:latin typeface="+mn-ea"/>
              <a:cs typeface="Arial" panose="020B0604020202090204" pitchFamily="34" charset="0"/>
            </a:endParaRPr>
          </a:p>
          <a:p>
            <a:pPr algn="ctr"/>
            <a:r>
              <a:rPr lang="zh-CN" altLang="en-GB" dirty="0">
                <a:solidFill>
                  <a:srgbClr val="FFFFFF"/>
                </a:solidFill>
                <a:latin typeface="+mn-ea"/>
                <a:cs typeface="Arial" panose="020B0604020202090204" pitchFamily="34" charset="0"/>
              </a:rPr>
              <a:t>厂商</a:t>
            </a:r>
            <a:endParaRPr lang="zh-CN" altLang="en-GB" dirty="0">
              <a:solidFill>
                <a:srgbClr val="FFFFFF"/>
              </a:solidFill>
              <a:latin typeface="+mn-ea"/>
              <a:cs typeface="Arial" panose="020B060402020209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46784" y="3985139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b="1" dirty="0">
                <a:solidFill>
                  <a:schemeClr val="accent6"/>
                </a:solidFill>
                <a:latin typeface="+mn-ea"/>
              </a:rPr>
              <a:t>海尔 </a:t>
            </a:r>
            <a:r>
              <a:rPr lang="en-US" altLang="zh-CN" b="1" dirty="0">
                <a:solidFill>
                  <a:schemeClr val="accent6"/>
                </a:solidFill>
                <a:latin typeface="+mn-ea"/>
              </a:rPr>
              <a:t>--- </a:t>
            </a:r>
            <a:r>
              <a:rPr lang="zh-CN" altLang="en-US" b="1" dirty="0">
                <a:solidFill>
                  <a:schemeClr val="accent6"/>
                </a:solidFill>
                <a:latin typeface="+mn-ea"/>
              </a:rPr>
              <a:t>海极网</a:t>
            </a:r>
            <a:endParaRPr lang="zh-CN" altLang="en-US" b="1" dirty="0">
              <a:solidFill>
                <a:schemeClr val="accent6"/>
              </a:solidFill>
              <a:latin typeface="+mn-ea"/>
              <a:cs typeface="Arial" panose="020B0604020202090204" pitchFamily="34" charset="0"/>
            </a:endParaRPr>
          </a:p>
        </p:txBody>
      </p:sp>
      <p:sp>
        <p:nvSpPr>
          <p:cNvPr id="49" name="Rectangle 53"/>
          <p:cNvSpPr/>
          <p:nvPr/>
        </p:nvSpPr>
        <p:spPr>
          <a:xfrm>
            <a:off x="8091534" y="4377980"/>
            <a:ext cx="2268855" cy="27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200" dirty="0">
              <a:solidFill>
                <a:srgbClr val="5C5C5C">
                  <a:lumMod val="50000"/>
                </a:srgbClr>
              </a:solidFill>
              <a:latin typeface="+mn-ea"/>
            </a:endParaRPr>
          </a:p>
        </p:txBody>
      </p:sp>
      <p:sp>
        <p:nvSpPr>
          <p:cNvPr id="3" name="TextBox 35"/>
          <p:cNvSpPr txBox="1"/>
          <p:nvPr/>
        </p:nvSpPr>
        <p:spPr>
          <a:xfrm>
            <a:off x="2746784" y="1659134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b="1" dirty="0">
                <a:solidFill>
                  <a:schemeClr val="accent6"/>
                </a:solidFill>
                <a:latin typeface="+mn-ea"/>
              </a:rPr>
              <a:t>阿里 </a:t>
            </a:r>
            <a:r>
              <a:rPr lang="en-US" altLang="zh-CN" b="1" dirty="0">
                <a:solidFill>
                  <a:schemeClr val="accent6"/>
                </a:solidFill>
                <a:latin typeface="+mn-ea"/>
              </a:rPr>
              <a:t>--- </a:t>
            </a:r>
            <a:r>
              <a:rPr lang="zh-CN" altLang="en-US" b="1" dirty="0">
                <a:solidFill>
                  <a:schemeClr val="accent6"/>
                </a:solidFill>
                <a:latin typeface="+mn-ea"/>
              </a:rPr>
              <a:t>阿里云</a:t>
            </a:r>
            <a:endParaRPr lang="en-US" altLang="zh-CN" b="1" dirty="0">
              <a:solidFill>
                <a:schemeClr val="accent6"/>
              </a:solidFill>
              <a:latin typeface="+mn-ea"/>
              <a:cs typeface="Arial" panose="020B0604020202090204" pitchFamily="34" charset="0"/>
            </a:endParaRPr>
          </a:p>
        </p:txBody>
      </p:sp>
      <p:sp>
        <p:nvSpPr>
          <p:cNvPr id="4" name="TextBox 35"/>
          <p:cNvSpPr txBox="1"/>
          <p:nvPr/>
        </p:nvSpPr>
        <p:spPr>
          <a:xfrm>
            <a:off x="8026174" y="1658499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b="1" dirty="0">
                <a:solidFill>
                  <a:schemeClr val="accent6"/>
                </a:solidFill>
                <a:latin typeface="+mn-ea"/>
              </a:rPr>
              <a:t>涂鸦 </a:t>
            </a:r>
            <a:r>
              <a:rPr lang="en-US" altLang="zh-CN" b="1" dirty="0">
                <a:solidFill>
                  <a:schemeClr val="accent6"/>
                </a:solidFill>
                <a:latin typeface="+mn-ea"/>
              </a:rPr>
              <a:t>--- </a:t>
            </a:r>
            <a:r>
              <a:rPr lang="zh-CN" altLang="en-US" b="1" dirty="0">
                <a:solidFill>
                  <a:schemeClr val="accent6"/>
                </a:solidFill>
                <a:latin typeface="+mn-ea"/>
              </a:rPr>
              <a:t>涂鸦</a:t>
            </a:r>
            <a:r>
              <a:rPr lang="en-US" altLang="zh-CN" b="1" dirty="0" err="1">
                <a:solidFill>
                  <a:schemeClr val="accent6"/>
                </a:solidFill>
                <a:latin typeface="+mn-ea"/>
              </a:rPr>
              <a:t>IoT</a:t>
            </a:r>
            <a:r>
              <a:rPr lang="en-US" altLang="zh-CN" b="1" dirty="0">
                <a:solidFill>
                  <a:schemeClr val="accent6"/>
                </a:solidFill>
                <a:latin typeface="+mn-ea"/>
              </a:rPr>
              <a:t> </a:t>
            </a:r>
            <a:r>
              <a:rPr lang="en-US" altLang="zh-CN" b="1" dirty="0" smtClean="0">
                <a:solidFill>
                  <a:schemeClr val="accent6"/>
                </a:solidFill>
                <a:latin typeface="+mn-ea"/>
              </a:rPr>
              <a:t>PaaS</a:t>
            </a:r>
            <a:endParaRPr lang="en-US" altLang="zh-CN" b="1" dirty="0">
              <a:solidFill>
                <a:schemeClr val="accent6"/>
              </a:solidFill>
              <a:latin typeface="+mn-ea"/>
              <a:cs typeface="Arial" panose="020B0604020202090204" pitchFamily="34" charset="0"/>
            </a:endParaRPr>
          </a:p>
        </p:txBody>
      </p:sp>
      <p:sp>
        <p:nvSpPr>
          <p:cNvPr id="5" name="TextBox 35"/>
          <p:cNvSpPr txBox="1"/>
          <p:nvPr/>
        </p:nvSpPr>
        <p:spPr>
          <a:xfrm>
            <a:off x="8026174" y="398577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b="1" dirty="0">
                <a:solidFill>
                  <a:schemeClr val="accent6"/>
                </a:solidFill>
                <a:latin typeface="+mn-ea"/>
              </a:rPr>
              <a:t>移动 </a:t>
            </a:r>
            <a:r>
              <a:rPr lang="en-US" altLang="zh-CN" b="1" dirty="0">
                <a:solidFill>
                  <a:schemeClr val="accent6"/>
                </a:solidFill>
                <a:latin typeface="+mn-ea"/>
              </a:rPr>
              <a:t>--- </a:t>
            </a:r>
            <a:r>
              <a:rPr lang="zh-CN" b="1" dirty="0">
                <a:solidFill>
                  <a:schemeClr val="accent6"/>
                </a:solidFill>
                <a:latin typeface="+mn-ea"/>
              </a:rPr>
              <a:t>杭研</a:t>
            </a:r>
            <a:r>
              <a:rPr lang="en-US" altLang="zh-CN" b="1" dirty="0">
                <a:solidFill>
                  <a:schemeClr val="accent6"/>
                </a:solidFill>
                <a:latin typeface="+mn-ea"/>
              </a:rPr>
              <a:t>AndLink</a:t>
            </a:r>
            <a:endParaRPr lang="en-US" altLang="zh-CN" b="1" dirty="0">
              <a:solidFill>
                <a:schemeClr val="accent6"/>
              </a:solidFill>
              <a:latin typeface="+mn-ea"/>
              <a:cs typeface="Arial" panose="020B0604020202090204" pitchFamily="34" charset="0"/>
            </a:endParaRPr>
          </a:p>
        </p:txBody>
      </p:sp>
      <p:sp>
        <p:nvSpPr>
          <p:cNvPr id="7" name="TextBox 35"/>
          <p:cNvSpPr txBox="1"/>
          <p:nvPr/>
        </p:nvSpPr>
        <p:spPr>
          <a:xfrm>
            <a:off x="2746784" y="2183009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+mn-ea"/>
              </a:rPr>
              <a:t>重点围绕云计算卖流量</a:t>
            </a:r>
            <a:endParaRPr lang="zh-CN" b="1" dirty="0">
              <a:solidFill>
                <a:srgbClr val="FF0000"/>
              </a:solidFill>
              <a:latin typeface="+mn-ea"/>
              <a:cs typeface="Arial" panose="020B0604020202090204" pitchFamily="34" charset="0"/>
            </a:endParaRPr>
          </a:p>
        </p:txBody>
      </p:sp>
      <p:sp>
        <p:nvSpPr>
          <p:cNvPr id="8" name="TextBox 35"/>
          <p:cNvSpPr txBox="1"/>
          <p:nvPr/>
        </p:nvSpPr>
        <p:spPr>
          <a:xfrm>
            <a:off x="2746784" y="4524889"/>
            <a:ext cx="361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+mn-ea"/>
              </a:rPr>
              <a:t>自有产品场景闭环、逐步开放生态</a:t>
            </a:r>
            <a:endParaRPr lang="zh-CN" b="1" dirty="0">
              <a:solidFill>
                <a:srgbClr val="FF0000"/>
              </a:solidFill>
              <a:latin typeface="+mn-ea"/>
              <a:cs typeface="Arial" panose="020B0604020202090204" pitchFamily="34" charset="0"/>
            </a:endParaRPr>
          </a:p>
        </p:txBody>
      </p:sp>
      <p:sp>
        <p:nvSpPr>
          <p:cNvPr id="10" name="TextBox 35"/>
          <p:cNvSpPr txBox="1"/>
          <p:nvPr/>
        </p:nvSpPr>
        <p:spPr>
          <a:xfrm>
            <a:off x="8154444" y="2183009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+mn-ea"/>
              </a:rPr>
              <a:t>一站式服务智能硬件厂商</a:t>
            </a:r>
            <a:endParaRPr lang="zh-CN" b="1" dirty="0">
              <a:solidFill>
                <a:srgbClr val="FF0000"/>
              </a:solidFill>
              <a:latin typeface="+mn-ea"/>
              <a:cs typeface="Arial" panose="020B0604020202090204" pitchFamily="34" charset="0"/>
            </a:endParaRPr>
          </a:p>
        </p:txBody>
      </p:sp>
      <p:sp>
        <p:nvSpPr>
          <p:cNvPr id="11" name="TextBox 35"/>
          <p:cNvSpPr txBox="1"/>
          <p:nvPr/>
        </p:nvSpPr>
        <p:spPr>
          <a:xfrm>
            <a:off x="8091579" y="4524889"/>
            <a:ext cx="30676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+mn-ea"/>
              </a:rPr>
              <a:t>重点家庭基建、运营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IoT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场景</a:t>
            </a:r>
            <a:endParaRPr lang="zh-CN" altLang="en-US" b="1" dirty="0">
              <a:solidFill>
                <a:srgbClr val="FF0000"/>
              </a:solidFill>
              <a:latin typeface="+mn-ea"/>
              <a:cs typeface="Arial" panose="020B0604020202090204" pitchFamily="34" charset="0"/>
            </a:endParaRPr>
          </a:p>
        </p:txBody>
      </p:sp>
      <p:sp>
        <p:nvSpPr>
          <p:cNvPr id="13" name="TextBox 35"/>
          <p:cNvSpPr txBox="1"/>
          <p:nvPr/>
        </p:nvSpPr>
        <p:spPr>
          <a:xfrm>
            <a:off x="2258741" y="5741608"/>
            <a:ext cx="849249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各大平台都是</a:t>
            </a:r>
            <a:r>
              <a:rPr lang="zh-CN" sz="28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基于自家优势</a:t>
            </a:r>
            <a:r>
              <a:rPr 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，统一平台入口，统一能力整合，统一服务输出</a:t>
            </a:r>
            <a:endParaRPr 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Arial" panose="020B0604020202090204" pitchFamily="34" charset="0"/>
            </a:endParaRPr>
          </a:p>
        </p:txBody>
      </p:sp>
      <p:sp>
        <p:nvSpPr>
          <p:cNvPr id="19" name="Text Placeholder 4"/>
          <p:cNvSpPr txBox="1"/>
          <p:nvPr/>
        </p:nvSpPr>
        <p:spPr>
          <a:xfrm>
            <a:off x="579063" y="342814"/>
            <a:ext cx="6516158" cy="66357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市场环境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673678" y="834592"/>
            <a:ext cx="101996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746784" y="28540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1" name="TextBox 35"/>
          <p:cNvSpPr txBox="1"/>
          <p:nvPr/>
        </p:nvSpPr>
        <p:spPr>
          <a:xfrm>
            <a:off x="2759766" y="2526760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accent6"/>
                </a:solidFill>
                <a:latin typeface="+mn-ea"/>
              </a:rPr>
              <a:t>阿里、腾讯、京东、华为等</a:t>
            </a:r>
            <a:endParaRPr lang="en-US" altLang="zh-CN" sz="1600" dirty="0">
              <a:solidFill>
                <a:schemeClr val="accent6"/>
              </a:solidFill>
              <a:latin typeface="+mn-ea"/>
              <a:cs typeface="Arial" panose="020B0604020202090204" pitchFamily="34" charset="0"/>
            </a:endParaRPr>
          </a:p>
        </p:txBody>
      </p:sp>
      <p:sp>
        <p:nvSpPr>
          <p:cNvPr id="22" name="TextBox 35"/>
          <p:cNvSpPr txBox="1"/>
          <p:nvPr/>
        </p:nvSpPr>
        <p:spPr>
          <a:xfrm>
            <a:off x="8154444" y="2523192"/>
            <a:ext cx="3000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accent6"/>
                </a:solidFill>
                <a:latin typeface="+mn-ea"/>
              </a:rPr>
              <a:t>涂鸦、欧瑞博、</a:t>
            </a:r>
            <a:r>
              <a:rPr lang="en-US" altLang="zh-CN" sz="1600" dirty="0" smtClean="0">
                <a:solidFill>
                  <a:schemeClr val="accent6"/>
                </a:solidFill>
                <a:latin typeface="+mn-ea"/>
              </a:rPr>
              <a:t>UIOT</a:t>
            </a:r>
            <a:r>
              <a:rPr lang="zh-CN" altLang="en-US" sz="1600" dirty="0" smtClean="0">
                <a:solidFill>
                  <a:schemeClr val="accent6"/>
                </a:solidFill>
                <a:latin typeface="+mn-ea"/>
              </a:rPr>
              <a:t>、绿米等</a:t>
            </a:r>
            <a:endParaRPr lang="en-US" altLang="zh-CN" sz="1600" dirty="0">
              <a:solidFill>
                <a:schemeClr val="accent6"/>
              </a:solidFill>
              <a:latin typeface="+mn-ea"/>
              <a:cs typeface="Arial" panose="020B0604020202090204" pitchFamily="34" charset="0"/>
            </a:endParaRPr>
          </a:p>
        </p:txBody>
      </p:sp>
      <p:sp>
        <p:nvSpPr>
          <p:cNvPr id="23" name="TextBox 35"/>
          <p:cNvSpPr txBox="1"/>
          <p:nvPr/>
        </p:nvSpPr>
        <p:spPr>
          <a:xfrm>
            <a:off x="2759766" y="4840965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accent6"/>
                </a:solidFill>
                <a:latin typeface="+mn-ea"/>
              </a:rPr>
              <a:t>海尔、美的、小米等</a:t>
            </a:r>
            <a:endParaRPr lang="en-US" altLang="zh-CN" sz="1600" dirty="0">
              <a:solidFill>
                <a:schemeClr val="accent6"/>
              </a:solidFill>
              <a:latin typeface="+mn-ea"/>
              <a:cs typeface="Arial" panose="020B0604020202090204" pitchFamily="34" charset="0"/>
            </a:endParaRPr>
          </a:p>
        </p:txBody>
      </p:sp>
      <p:sp>
        <p:nvSpPr>
          <p:cNvPr id="24" name="TextBox 35"/>
          <p:cNvSpPr txBox="1"/>
          <p:nvPr/>
        </p:nvSpPr>
        <p:spPr>
          <a:xfrm>
            <a:off x="8091579" y="484096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accent6"/>
                </a:solidFill>
                <a:latin typeface="+mn-ea"/>
              </a:rPr>
              <a:t>移动、电信等</a:t>
            </a:r>
            <a:endParaRPr lang="en-US" altLang="zh-CN" sz="1600" dirty="0">
              <a:solidFill>
                <a:schemeClr val="accent6"/>
              </a:solidFill>
              <a:latin typeface="+mn-ea"/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2" grpId="0" animBg="1"/>
      <p:bldP spid="12" grpId="1" animBg="1"/>
      <p:bldP spid="15" grpId="0" animBg="1"/>
      <p:bldP spid="15" grpId="1" animBg="1"/>
      <p:bldP spid="18" grpId="0" animBg="1"/>
      <p:bldP spid="18" grpId="1" animBg="1"/>
      <p:bldP spid="36" grpId="0"/>
      <p:bldP spid="36" grpId="1"/>
      <p:bldP spid="49" grpId="0"/>
      <p:bldP spid="49" grpId="1"/>
      <p:bldP spid="3" grpId="0"/>
      <p:bldP spid="3" grpId="1"/>
      <p:bldP spid="4" grpId="0"/>
      <p:bldP spid="4" grpId="1"/>
      <p:bldP spid="5" grpId="0"/>
      <p:bldP spid="5" grpId="1"/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  <p:bldP spid="13" grpId="0"/>
      <p:bldP spid="13" grpId="1"/>
      <p:bldP spid="19" grpId="0" build="p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117600" y="929521"/>
          <a:ext cx="8159281" cy="58663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6435"/>
                <a:gridCol w="1099305"/>
                <a:gridCol w="659583"/>
                <a:gridCol w="1685599"/>
                <a:gridCol w="4348359"/>
              </a:tblGrid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</a:rPr>
                        <a:t>编号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</a:rPr>
                        <a:t>小组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</a:rPr>
                        <a:t>名字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</a:rPr>
                        <a:t>职位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 dirty="0">
                          <a:effectLst/>
                        </a:rPr>
                        <a:t>负责事务</a:t>
                      </a:r>
                      <a:endParaRPr lang="zh-CN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朱向文</a:t>
                      </a:r>
                      <a:endParaRPr lang="zh-CN" altLang="en-US" sz="1000" b="1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　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产品组（</a:t>
                      </a:r>
                      <a:r>
                        <a:rPr lang="en-US" altLang="zh-CN" sz="1000" u="none" strike="noStrike">
                          <a:effectLst/>
                        </a:rPr>
                        <a:t>3</a:t>
                      </a:r>
                      <a:r>
                        <a:rPr lang="zh-CN" altLang="en-US" sz="1000" u="none" strike="noStrike">
                          <a:effectLst/>
                        </a:rPr>
                        <a:t>人）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汤建锋</a:t>
                      </a:r>
                      <a:endParaRPr lang="zh-CN" altLang="en-US" sz="1000" b="1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产品副总监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负责开放平台产品的统筹及规划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刘旭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高级产品经理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开放平台产品策划及版本迭代</a:t>
                      </a:r>
                      <a:r>
                        <a:rPr lang="en-US" altLang="zh-CN" sz="1000" u="none" strike="noStrike" dirty="0">
                          <a:effectLst/>
                        </a:rPr>
                        <a:t>(Web</a:t>
                      </a:r>
                      <a:r>
                        <a:rPr lang="zh-CN" altLang="en-US" sz="1000" u="none" strike="noStrike" dirty="0">
                          <a:effectLst/>
                        </a:rPr>
                        <a:t>端</a:t>
                      </a:r>
                      <a:r>
                        <a:rPr lang="en-US" altLang="zh-CN" sz="1000" u="none" strike="noStrike" dirty="0">
                          <a:effectLst/>
                        </a:rPr>
                        <a:t>)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吴淼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产品经理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数联智能</a:t>
                      </a:r>
                      <a:r>
                        <a:rPr lang="en-US" altLang="zh-CN" sz="1000" u="none" strike="noStrike" dirty="0">
                          <a:effectLst/>
                        </a:rPr>
                        <a:t>APP</a:t>
                      </a:r>
                      <a:r>
                        <a:rPr lang="zh-CN" altLang="en-US" sz="1000" u="none" strike="noStrike" dirty="0">
                          <a:effectLst/>
                        </a:rPr>
                        <a:t>及网关生态子产品</a:t>
                      </a:r>
                      <a:r>
                        <a:rPr lang="en-US" altLang="zh-CN" sz="1000" u="none" strike="noStrike" dirty="0">
                          <a:effectLst/>
                        </a:rPr>
                        <a:t>H5</a:t>
                      </a:r>
                      <a:r>
                        <a:rPr lang="zh-CN" altLang="en-US" sz="1000" u="none" strike="noStrike" dirty="0">
                          <a:effectLst/>
                        </a:rPr>
                        <a:t>的策划及版本迭代</a:t>
                      </a:r>
                      <a:r>
                        <a:rPr lang="en-US" altLang="zh-CN" sz="1000" u="none" strike="noStrike" dirty="0">
                          <a:effectLst/>
                        </a:rPr>
                        <a:t>(APP</a:t>
                      </a:r>
                      <a:r>
                        <a:rPr lang="zh-CN" altLang="en-US" sz="1000" u="none" strike="noStrike" dirty="0">
                          <a:effectLst/>
                        </a:rPr>
                        <a:t>端</a:t>
                      </a:r>
                      <a:r>
                        <a:rPr lang="en-US" altLang="zh-CN" sz="1000" u="none" strike="noStrike" dirty="0">
                          <a:effectLst/>
                        </a:rPr>
                        <a:t>)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接入组（</a:t>
                      </a:r>
                      <a:r>
                        <a:rPr lang="en-US" altLang="zh-CN" sz="1000" u="none" strike="noStrike" dirty="0">
                          <a:effectLst/>
                        </a:rPr>
                        <a:t>6</a:t>
                      </a:r>
                      <a:r>
                        <a:rPr lang="zh-CN" altLang="en-US" sz="1000" u="none" strike="noStrike" dirty="0">
                          <a:effectLst/>
                        </a:rPr>
                        <a:t>人</a:t>
                      </a:r>
                      <a:r>
                        <a:rPr lang="zh-CN" altLang="en-US" sz="1000" u="none" strike="noStrike" dirty="0" smtClean="0">
                          <a:effectLst/>
                        </a:rPr>
                        <a:t>）</a:t>
                      </a:r>
                      <a:endParaRPr lang="en-US" altLang="zh-CN" sz="10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云对接</a:t>
                      </a:r>
                      <a:endParaRPr lang="zh-CN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07" marR="6107" marT="6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夏小力</a:t>
                      </a:r>
                      <a:endParaRPr lang="zh-CN" altLang="en-US" sz="1000" b="1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技术经理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负责统筹硬件云接入规范流程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韩成成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高级</a:t>
                      </a:r>
                      <a:r>
                        <a:rPr lang="en-US" altLang="zh-CN" sz="1000" u="none" strike="noStrike" dirty="0">
                          <a:effectLst/>
                        </a:rPr>
                        <a:t>java</a:t>
                      </a:r>
                      <a:r>
                        <a:rPr lang="zh-CN" altLang="en-US" sz="1000" u="none" strike="noStrike" dirty="0">
                          <a:effectLst/>
                        </a:rPr>
                        <a:t>开发工程师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Clink</a:t>
                      </a:r>
                      <a:r>
                        <a:rPr lang="zh-CN" altLang="en-US" sz="1000" u="none" strike="noStrike" dirty="0">
                          <a:effectLst/>
                        </a:rPr>
                        <a:t>接入架构规划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黎嘉晖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高级</a:t>
                      </a:r>
                      <a:r>
                        <a:rPr lang="en-US" altLang="zh-CN" sz="1000" u="none" strike="noStrike">
                          <a:effectLst/>
                        </a:rPr>
                        <a:t>java</a:t>
                      </a:r>
                      <a:r>
                        <a:rPr lang="zh-CN" altLang="en-US" sz="1000" u="none" strike="noStrike">
                          <a:effectLst/>
                        </a:rPr>
                        <a:t>开发工程师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</a:rPr>
                        <a:t>Clink</a:t>
                      </a:r>
                      <a:r>
                        <a:rPr lang="zh-CN" altLang="en-US" sz="1000" u="none" strike="noStrike">
                          <a:effectLst/>
                        </a:rPr>
                        <a:t>云接入服务开发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李灿安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资深安卓开发工程师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</a:rPr>
                        <a:t>Android</a:t>
                      </a:r>
                      <a:r>
                        <a:rPr lang="zh-CN" altLang="en-US" sz="1000" u="none" strike="noStrike">
                          <a:effectLst/>
                        </a:rPr>
                        <a:t>端设备接入</a:t>
                      </a:r>
                      <a:r>
                        <a:rPr lang="en-US" altLang="zh-CN" sz="1000" u="none" strike="noStrike">
                          <a:effectLst/>
                        </a:rPr>
                        <a:t>SDK</a:t>
                      </a:r>
                      <a:r>
                        <a:rPr lang="zh-CN" altLang="en-US" sz="1000" u="none" strike="noStrike">
                          <a:effectLst/>
                        </a:rPr>
                        <a:t>与公共</a:t>
                      </a:r>
                      <a:r>
                        <a:rPr lang="en-US" altLang="zh-CN" sz="1000" u="none" strike="noStrike">
                          <a:effectLst/>
                        </a:rPr>
                        <a:t>SDK</a:t>
                      </a:r>
                      <a:r>
                        <a:rPr lang="zh-CN" altLang="en-US" sz="1000" u="none" strike="noStrike">
                          <a:effectLst/>
                        </a:rPr>
                        <a:t>维护开发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谢光明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iOS</a:t>
                      </a:r>
                      <a:r>
                        <a:rPr lang="zh-CN" altLang="en-US" sz="1000" u="none" strike="noStrike">
                          <a:effectLst/>
                        </a:rPr>
                        <a:t>开发工程师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</a:rPr>
                        <a:t>IOS</a:t>
                      </a:r>
                      <a:r>
                        <a:rPr lang="zh-CN" altLang="en-US" sz="1000" u="none" strike="noStrike">
                          <a:effectLst/>
                        </a:rPr>
                        <a:t>端设备接入</a:t>
                      </a:r>
                      <a:r>
                        <a:rPr lang="en-US" altLang="zh-CN" sz="1000" u="none" strike="noStrike">
                          <a:effectLst/>
                        </a:rPr>
                        <a:t>SDK</a:t>
                      </a:r>
                      <a:r>
                        <a:rPr lang="zh-CN" altLang="en-US" sz="1000" u="none" strike="noStrike">
                          <a:effectLst/>
                        </a:rPr>
                        <a:t>与公共</a:t>
                      </a:r>
                      <a:r>
                        <a:rPr lang="en-US" altLang="zh-CN" sz="1000" u="none" strike="noStrike">
                          <a:effectLst/>
                        </a:rPr>
                        <a:t>SDK</a:t>
                      </a:r>
                      <a:r>
                        <a:rPr lang="zh-CN" altLang="en-US" sz="1000" u="none" strike="noStrike">
                          <a:effectLst/>
                        </a:rPr>
                        <a:t>维护开发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何喜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高级</a:t>
                      </a:r>
                      <a:r>
                        <a:rPr lang="en-US" altLang="zh-CN" sz="1000" u="none" strike="noStrike" dirty="0">
                          <a:effectLst/>
                        </a:rPr>
                        <a:t>Android</a:t>
                      </a:r>
                      <a:r>
                        <a:rPr lang="zh-CN" altLang="en-US" sz="1000" u="none" strike="noStrike" dirty="0">
                          <a:effectLst/>
                        </a:rPr>
                        <a:t>开发工程师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项目管理与部分非标直联设备接入开发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</a:rPr>
                        <a:t>研发组（</a:t>
                      </a:r>
                      <a:r>
                        <a:rPr lang="en-US" altLang="zh-CN" sz="1000" u="none" strike="noStrike">
                          <a:effectLst/>
                        </a:rPr>
                        <a:t>22</a:t>
                      </a:r>
                      <a:r>
                        <a:rPr lang="zh-CN" altLang="en-US" sz="1000" u="none" strike="noStrike">
                          <a:effectLst/>
                        </a:rPr>
                        <a:t>人）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汪超</a:t>
                      </a:r>
                      <a:endParaRPr lang="zh-CN" altLang="en-US" sz="1000" b="1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高级研发经理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负责统筹开放平台整体规划及开发事项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</a:rPr>
                        <a:t>后台小组（</a:t>
                      </a:r>
                      <a:r>
                        <a:rPr lang="en-US" altLang="zh-CN" sz="800" u="none" strike="noStrike" dirty="0">
                          <a:effectLst/>
                        </a:rPr>
                        <a:t>8</a:t>
                      </a:r>
                      <a:r>
                        <a:rPr lang="zh-CN" altLang="en-US" sz="800" u="none" strike="noStrike" dirty="0">
                          <a:effectLst/>
                        </a:rPr>
                        <a:t>人）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黄兆龙</a:t>
                      </a:r>
                      <a:endParaRPr lang="zh-CN" altLang="en-US" sz="1000" b="1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高级</a:t>
                      </a:r>
                      <a:r>
                        <a:rPr lang="en-US" altLang="zh-CN" sz="1000" u="none" strike="noStrike">
                          <a:effectLst/>
                        </a:rPr>
                        <a:t>java</a:t>
                      </a:r>
                      <a:r>
                        <a:rPr lang="zh-CN" altLang="en-US" sz="1000" u="none" strike="noStrike">
                          <a:effectLst/>
                        </a:rPr>
                        <a:t>开发工程师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开放平台设备接入开发事项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李松烨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高级</a:t>
                      </a:r>
                      <a:r>
                        <a:rPr lang="en-US" altLang="zh-CN" sz="1000" u="none" strike="noStrike" dirty="0">
                          <a:effectLst/>
                        </a:rPr>
                        <a:t>java</a:t>
                      </a:r>
                      <a:r>
                        <a:rPr lang="zh-CN" altLang="en-US" sz="1000" u="none" strike="noStrike" dirty="0">
                          <a:effectLst/>
                        </a:rPr>
                        <a:t>开发工程师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开放平台管理系统开发事项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赵亮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高级</a:t>
                      </a:r>
                      <a:r>
                        <a:rPr lang="en-US" altLang="zh-CN" sz="1000" u="none" strike="noStrike">
                          <a:effectLst/>
                        </a:rPr>
                        <a:t>java</a:t>
                      </a:r>
                      <a:r>
                        <a:rPr lang="zh-CN" altLang="en-US" sz="1000" u="none" strike="noStrike">
                          <a:effectLst/>
                        </a:rPr>
                        <a:t>开发工程师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开放平台能力开放事项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李锦沂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Java</a:t>
                      </a:r>
                      <a:r>
                        <a:rPr lang="zh-CN" altLang="en-US" sz="1000" u="none" strike="noStrike">
                          <a:effectLst/>
                        </a:rPr>
                        <a:t>开发工程师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开放平台产品管理及</a:t>
                      </a:r>
                      <a:r>
                        <a:rPr lang="en-US" altLang="zh-CN" sz="1000" u="none" strike="noStrike">
                          <a:effectLst/>
                        </a:rPr>
                        <a:t>serverless</a:t>
                      </a:r>
                      <a:r>
                        <a:rPr lang="zh-CN" altLang="en-US" sz="1000" u="none" strike="noStrike">
                          <a:effectLst/>
                        </a:rPr>
                        <a:t>框架开发事项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 dirty="0">
                          <a:effectLst/>
                        </a:rPr>
                        <a:t>16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邓悦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Java</a:t>
                      </a:r>
                      <a:r>
                        <a:rPr lang="zh-CN" altLang="en-US" sz="1000" u="none" strike="noStrike">
                          <a:effectLst/>
                        </a:rPr>
                        <a:t>开发工程师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开放平台设备管理及云对接开发事项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唐艳丽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Java</a:t>
                      </a:r>
                      <a:r>
                        <a:rPr lang="zh-CN" altLang="en-US" sz="1000" u="none" strike="noStrike">
                          <a:effectLst/>
                        </a:rPr>
                        <a:t>开发工程师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开放平台面板管理、流媒体等相关开发事项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郭东兴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Java</a:t>
                      </a:r>
                      <a:r>
                        <a:rPr lang="zh-CN" altLang="en-US" sz="1000" u="none" strike="noStrike">
                          <a:effectLst/>
                        </a:rPr>
                        <a:t>开发工程师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开放平台数据订阅开发事项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王顺辉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Java</a:t>
                      </a:r>
                      <a:r>
                        <a:rPr lang="zh-CN" altLang="en-US" sz="1000" u="none" strike="noStrike">
                          <a:effectLst/>
                        </a:rPr>
                        <a:t>开发工程师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开放平台网关协议开发事项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架构小组</a:t>
                      </a:r>
                      <a:r>
                        <a:rPr lang="zh-CN" altLang="en-US" sz="800" u="none" strike="noStrike" dirty="0">
                          <a:effectLst/>
                        </a:rPr>
                        <a:t>（</a:t>
                      </a:r>
                      <a:r>
                        <a:rPr lang="en-US" altLang="zh-CN" sz="800" u="none" strike="noStrike" dirty="0">
                          <a:effectLst/>
                        </a:rPr>
                        <a:t>3</a:t>
                      </a:r>
                      <a:r>
                        <a:rPr lang="zh-CN" altLang="en-US" sz="800" u="none" strike="noStrike" dirty="0">
                          <a:effectLst/>
                        </a:rPr>
                        <a:t>人）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唐立春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系统架构师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负责开放平台整体架构规划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袁云龙</a:t>
                      </a:r>
                      <a:endParaRPr lang="zh-CN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方案架构师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负责开放平台整体技术方案的研究及演进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刘振华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高级技术方案工程师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平台网关后台开发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前端小组（</a:t>
                      </a:r>
                      <a:r>
                        <a:rPr lang="en-US" altLang="zh-CN" sz="800" u="none" strike="noStrike">
                          <a:effectLst/>
                        </a:rPr>
                        <a:t>3</a:t>
                      </a:r>
                      <a:r>
                        <a:rPr lang="zh-CN" altLang="en-US" sz="800" u="none" strike="noStrike">
                          <a:effectLst/>
                        </a:rPr>
                        <a:t>人）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陈果</a:t>
                      </a:r>
                      <a:endParaRPr lang="zh-CN" altLang="en-US" sz="1000" b="1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高级前端开发工程师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负责开放平台前后台页面开发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侯彩云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高级前端开发工程师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开放平台前端页面开发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李扬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前端开发工程师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开放平台前端页面开发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引擎小组（</a:t>
                      </a:r>
                      <a:r>
                        <a:rPr lang="en-US" altLang="zh-CN" sz="800" u="none" strike="noStrike">
                          <a:effectLst/>
                        </a:rPr>
                        <a:t>3</a:t>
                      </a:r>
                      <a:r>
                        <a:rPr lang="zh-CN" altLang="en-US" sz="800" u="none" strike="noStrike">
                          <a:effectLst/>
                        </a:rPr>
                        <a:t>人）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姚必财</a:t>
                      </a:r>
                      <a:endParaRPr lang="zh-CN" altLang="en-US" sz="1000" b="1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Java</a:t>
                      </a:r>
                      <a:r>
                        <a:rPr lang="zh-CN" altLang="en-US" sz="1000" u="none" strike="noStrike">
                          <a:effectLst/>
                        </a:rPr>
                        <a:t>开发副经理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负责场景及规则引擎的统筹开发及业务线服务支撑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郭凯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Java</a:t>
                      </a:r>
                      <a:r>
                        <a:rPr lang="zh-CN" altLang="en-US" sz="1000" u="none" strike="noStrike">
                          <a:effectLst/>
                        </a:rPr>
                        <a:t>开发工程师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规则引擎后台开发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刘威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Java</a:t>
                      </a:r>
                      <a:r>
                        <a:rPr lang="zh-CN" altLang="en-US" sz="1000" u="none" strike="noStrike">
                          <a:effectLst/>
                        </a:rPr>
                        <a:t>开发工程师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规则引擎后台开发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硬件小组（</a:t>
                      </a:r>
                      <a:r>
                        <a:rPr lang="en-US" altLang="zh-CN" sz="800" u="none" strike="noStrike">
                          <a:effectLst/>
                        </a:rPr>
                        <a:t>3</a:t>
                      </a:r>
                      <a:r>
                        <a:rPr lang="zh-CN" altLang="en-US" sz="800" u="none" strike="noStrike">
                          <a:effectLst/>
                        </a:rPr>
                        <a:t>人）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张玮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高级嵌入式开发工程师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硬件产品（不止路由器、网关）的嵌入式程序开发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30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文精明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Linux</a:t>
                      </a:r>
                      <a:r>
                        <a:rPr lang="zh-CN" altLang="en-US" sz="1000" u="none" strike="noStrike">
                          <a:effectLst/>
                        </a:rPr>
                        <a:t>系统工程师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路由器固件开发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31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刘俊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Linux</a:t>
                      </a:r>
                      <a:r>
                        <a:rPr lang="zh-CN" altLang="en-US" sz="1000" u="none" strike="noStrike">
                          <a:effectLst/>
                        </a:rPr>
                        <a:t>系统工程师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路由器固件开发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7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32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熊姣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FAE</a:t>
                      </a:r>
                      <a:r>
                        <a:rPr lang="zh-CN" altLang="en-US" sz="1000" u="none" strike="noStrike">
                          <a:effectLst/>
                        </a:rPr>
                        <a:t>测试工程师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路由器测试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107" marR="6107" marT="61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 Placeholder 4"/>
          <p:cNvSpPr txBox="1"/>
          <p:nvPr/>
        </p:nvSpPr>
        <p:spPr>
          <a:xfrm>
            <a:off x="579063" y="342814"/>
            <a:ext cx="6516158" cy="66357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组织架构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73678" y="834592"/>
            <a:ext cx="101996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9815418" y="3431822"/>
            <a:ext cx="16348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其他：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通讯模组部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硬件开发部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测试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设计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市场</a:t>
            </a:r>
            <a:endParaRPr lang="en-US" altLang="zh-CN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 txBox="1"/>
          <p:nvPr/>
        </p:nvSpPr>
        <p:spPr>
          <a:xfrm>
            <a:off x="579063" y="342814"/>
            <a:ext cx="6516158" cy="66357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工作范畴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73678" y="834592"/>
            <a:ext cx="101996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167"/>
            <a:ext cx="12192000" cy="41594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074231" y="3657144"/>
            <a:ext cx="3897125" cy="10067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45290" y="3654794"/>
            <a:ext cx="3897125" cy="10067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0961" y="3654794"/>
            <a:ext cx="3897125" cy="10067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189431" y="3751181"/>
            <a:ext cx="36667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+mn-ea"/>
              </a:rPr>
              <a:t>营销渠道</a:t>
            </a:r>
            <a:endParaRPr lang="en-US" altLang="zh-CN" b="1" dirty="0">
              <a:latin typeface="+mn-ea"/>
            </a:endParaRPr>
          </a:p>
          <a:p>
            <a:pPr algn="ctr"/>
            <a:r>
              <a:rPr lang="en-US" altLang="zh-CN" dirty="0">
                <a:latin typeface="+mn-ea"/>
              </a:rPr>
              <a:t>     </a:t>
            </a:r>
            <a:r>
              <a:rPr lang="zh-CN" altLang="en-US" sz="1400" dirty="0" smtClean="0">
                <a:latin typeface="+mn-ea"/>
              </a:rPr>
              <a:t>多种社会化营销渠道，</a:t>
            </a:r>
            <a:r>
              <a:rPr lang="zh-CN" altLang="en-US" sz="1400" dirty="0" smtClean="0">
                <a:solidFill>
                  <a:srgbClr val="FF0000"/>
                </a:solidFill>
                <a:latin typeface="+mn-ea"/>
              </a:rPr>
              <a:t>运营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商</a:t>
            </a:r>
            <a:r>
              <a:rPr lang="zh-CN" altLang="en-US" sz="1400" dirty="0" smtClean="0">
                <a:solidFill>
                  <a:srgbClr val="FF0000"/>
                </a:solidFill>
                <a:latin typeface="+mn-ea"/>
              </a:rPr>
              <a:t>渠道</a:t>
            </a:r>
            <a:r>
              <a:rPr lang="zh-CN" altLang="en-US" sz="1400" dirty="0" smtClean="0">
                <a:latin typeface="+mn-ea"/>
              </a:rPr>
              <a:t>，行业</a:t>
            </a:r>
            <a:r>
              <a:rPr lang="zh-CN" altLang="en-US" sz="1400" dirty="0">
                <a:latin typeface="+mn-ea"/>
              </a:rPr>
              <a:t>方案集成（养老，</a:t>
            </a:r>
            <a:r>
              <a:rPr lang="zh-CN" altLang="en-US" sz="1400" dirty="0" smtClean="0">
                <a:latin typeface="+mn-ea"/>
              </a:rPr>
              <a:t>校园，农业，美业等）</a:t>
            </a:r>
            <a:endParaRPr lang="en-US" altLang="zh-CN" sz="1400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3179" y="1518873"/>
            <a:ext cx="11037455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err="1" smtClean="0">
                <a:latin typeface="+mn-ea"/>
              </a:rPr>
              <a:t>IoT</a:t>
            </a:r>
            <a:r>
              <a:rPr lang="en-US" altLang="zh-CN" sz="3200" b="1" dirty="0" smtClean="0">
                <a:latin typeface="+mn-ea"/>
              </a:rPr>
              <a:t> PaaS</a:t>
            </a:r>
            <a:r>
              <a:rPr lang="zh-CN" altLang="en-US" sz="3200" b="1" dirty="0">
                <a:latin typeface="+mn-ea"/>
              </a:rPr>
              <a:t>（物联网云平台 ）</a:t>
            </a:r>
            <a:endParaRPr lang="en-US" altLang="zh-CN" sz="3200" b="1" dirty="0">
              <a:latin typeface="+mn-ea"/>
            </a:endParaRPr>
          </a:p>
          <a:p>
            <a:endParaRPr lang="en-US" altLang="zh-CN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500" dirty="0" smtClean="0">
                <a:latin typeface="+mn-ea"/>
              </a:rPr>
              <a:t>C-Life</a:t>
            </a:r>
            <a:r>
              <a:rPr lang="zh-CN" altLang="en-US" sz="1500" dirty="0" smtClean="0">
                <a:latin typeface="+mn-ea"/>
              </a:rPr>
              <a:t>致力于打造全球化 </a:t>
            </a:r>
            <a:r>
              <a:rPr lang="en-US" altLang="zh-CN" sz="1500" dirty="0" err="1">
                <a:latin typeface="+mn-ea"/>
              </a:rPr>
              <a:t>IoT</a:t>
            </a:r>
            <a:r>
              <a:rPr lang="en-US" altLang="zh-CN" sz="1500" dirty="0">
                <a:latin typeface="+mn-ea"/>
              </a:rPr>
              <a:t> </a:t>
            </a:r>
            <a:r>
              <a:rPr lang="zh-CN" altLang="en-US" sz="1500" dirty="0">
                <a:latin typeface="+mn-ea"/>
              </a:rPr>
              <a:t>开放</a:t>
            </a:r>
            <a:r>
              <a:rPr lang="zh-CN" altLang="en-US" sz="1500" dirty="0" smtClean="0">
                <a:latin typeface="+mn-ea"/>
              </a:rPr>
              <a:t>平台，提供设备上云、设备和云端双向通信、设备管理、远程监控、</a:t>
            </a:r>
            <a:r>
              <a:rPr lang="en-US" altLang="zh-CN" sz="1500" dirty="0" smtClean="0">
                <a:latin typeface="+mn-ea"/>
              </a:rPr>
              <a:t>OTA</a:t>
            </a:r>
            <a:r>
              <a:rPr lang="zh-CN" altLang="en-US" sz="1500" dirty="0" smtClean="0">
                <a:latin typeface="+mn-ea"/>
              </a:rPr>
              <a:t>升级等</a:t>
            </a:r>
            <a:r>
              <a:rPr lang="en-US" altLang="zh-CN" sz="1500" dirty="0" err="1" smtClean="0">
                <a:latin typeface="+mn-ea"/>
              </a:rPr>
              <a:t>IoT</a:t>
            </a:r>
            <a:r>
              <a:rPr lang="zh-CN" altLang="en-US" sz="1500" dirty="0" smtClean="0">
                <a:latin typeface="+mn-ea"/>
              </a:rPr>
              <a:t>能力，打造</a:t>
            </a:r>
            <a:r>
              <a:rPr lang="zh-CN" altLang="en-US" sz="1500" dirty="0">
                <a:latin typeface="+mn-ea"/>
              </a:rPr>
              <a:t>互联互通</a:t>
            </a:r>
            <a:r>
              <a:rPr lang="zh-CN" altLang="en-US" sz="1500" dirty="0" smtClean="0">
                <a:latin typeface="+mn-ea"/>
              </a:rPr>
              <a:t>的产品生态，服务品牌厂商、</a:t>
            </a:r>
            <a:r>
              <a:rPr lang="en-US" altLang="zh-CN" sz="1500" dirty="0">
                <a:latin typeface="+mn-ea"/>
              </a:rPr>
              <a:t>OEM </a:t>
            </a:r>
            <a:r>
              <a:rPr lang="zh-CN" altLang="en-US" sz="1500" dirty="0">
                <a:latin typeface="+mn-ea"/>
              </a:rPr>
              <a:t>厂商、开发</a:t>
            </a:r>
            <a:r>
              <a:rPr lang="zh-CN" altLang="en-US" sz="1500" dirty="0" smtClean="0">
                <a:latin typeface="+mn-ea"/>
              </a:rPr>
              <a:t>者和行业用户等。</a:t>
            </a:r>
            <a:endParaRPr lang="zh-CN" altLang="en-US" sz="1500" dirty="0"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6161" y="3751181"/>
            <a:ext cx="366672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latin typeface="+mn-ea"/>
              </a:rPr>
              <a:t>设备上云</a:t>
            </a:r>
            <a:endParaRPr lang="en-US" altLang="zh-CN" b="1" dirty="0" smtClean="0">
              <a:latin typeface="+mn-ea"/>
            </a:endParaRPr>
          </a:p>
          <a:p>
            <a:pPr algn="ctr"/>
            <a:r>
              <a:rPr lang="zh-CN" altLang="en-US" sz="1400" dirty="0" smtClean="0">
                <a:latin typeface="+mn-ea"/>
              </a:rPr>
              <a:t>协助设备快速上云，支持多种接入方式、多种网络、多种协议</a:t>
            </a:r>
            <a:endParaRPr lang="en-US" altLang="zh-CN" sz="1400" dirty="0"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60489" y="3751181"/>
            <a:ext cx="366672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latin typeface="+mn-ea"/>
              </a:rPr>
              <a:t>场景联动</a:t>
            </a:r>
            <a:endParaRPr lang="en-US" altLang="zh-CN" b="1" dirty="0" smtClean="0">
              <a:latin typeface="+mn-ea"/>
            </a:endParaRPr>
          </a:p>
          <a:p>
            <a:pPr algn="ctr"/>
            <a:r>
              <a:rPr lang="en-US" altLang="zh-CN" dirty="0" smtClean="0">
                <a:latin typeface="+mn-ea"/>
              </a:rPr>
              <a:t>     </a:t>
            </a:r>
            <a:r>
              <a:rPr lang="zh-CN" altLang="en-US" sz="1400" dirty="0" smtClean="0">
                <a:latin typeface="+mn-ea"/>
              </a:rPr>
              <a:t>打破品牌孤岛，跨品牌设备联动</a:t>
            </a:r>
            <a:r>
              <a:rPr lang="zh-CN" altLang="en-US" sz="1400" dirty="0">
                <a:latin typeface="+mn-ea"/>
              </a:rPr>
              <a:t>，</a:t>
            </a:r>
            <a:r>
              <a:rPr lang="zh-CN" altLang="en-US" sz="1400" dirty="0" smtClean="0">
                <a:latin typeface="+mn-ea"/>
              </a:rPr>
              <a:t>与第三方平台设备联通</a:t>
            </a:r>
            <a:endParaRPr lang="en-US" altLang="zh-CN" sz="1400" dirty="0">
              <a:latin typeface="+mn-ea"/>
            </a:endParaRPr>
          </a:p>
        </p:txBody>
      </p:sp>
      <p:sp>
        <p:nvSpPr>
          <p:cNvPr id="13" name="Text Placeholder 4"/>
          <p:cNvSpPr txBox="1"/>
          <p:nvPr/>
        </p:nvSpPr>
        <p:spPr>
          <a:xfrm>
            <a:off x="579063" y="342814"/>
            <a:ext cx="6516158" cy="66357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IoT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平台概述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73678" y="834592"/>
            <a:ext cx="101996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  <p:bldLst>
      <p:bldP spid="1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圆角矩形 412"/>
          <p:cNvSpPr/>
          <p:nvPr/>
        </p:nvSpPr>
        <p:spPr>
          <a:xfrm>
            <a:off x="1308908" y="1608239"/>
            <a:ext cx="6314440" cy="4211378"/>
          </a:xfrm>
          <a:prstGeom prst="roundRect">
            <a:avLst>
              <a:gd name="adj" fmla="val 5743"/>
            </a:avLst>
          </a:prstGeom>
          <a:noFill/>
          <a:ln>
            <a:solidFill>
              <a:srgbClr val="E73A1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4" name="圆角矩形 413"/>
          <p:cNvSpPr/>
          <p:nvPr/>
        </p:nvSpPr>
        <p:spPr>
          <a:xfrm>
            <a:off x="2952922" y="1759510"/>
            <a:ext cx="3138805" cy="3333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5" name="组合 414"/>
          <p:cNvGrpSpPr/>
          <p:nvPr/>
        </p:nvGrpSpPr>
        <p:grpSpPr>
          <a:xfrm>
            <a:off x="1508933" y="3430114"/>
            <a:ext cx="1859915" cy="2287268"/>
            <a:chOff x="5050517" y="4279259"/>
            <a:chExt cx="1860087" cy="2286984"/>
          </a:xfrm>
        </p:grpSpPr>
        <p:sp>
          <p:nvSpPr>
            <p:cNvPr id="416" name="文本框 415"/>
            <p:cNvSpPr txBox="1"/>
            <p:nvPr/>
          </p:nvSpPr>
          <p:spPr>
            <a:xfrm>
              <a:off x="5386270" y="4279259"/>
              <a:ext cx="1125194" cy="337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u="sng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接入中心</a:t>
              </a:r>
              <a:endParaRPr lang="zh-CN" altLang="en-US" sz="16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7" name="文本框 416"/>
            <p:cNvSpPr txBox="1"/>
            <p:nvPr/>
          </p:nvSpPr>
          <p:spPr>
            <a:xfrm>
              <a:off x="5836449" y="5097348"/>
              <a:ext cx="9451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MCU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  <a:endPara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8" name="文本框 417"/>
            <p:cNvSpPr txBox="1"/>
            <p:nvPr/>
          </p:nvSpPr>
          <p:spPr>
            <a:xfrm>
              <a:off x="5707475" y="4623527"/>
              <a:ext cx="12031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多协议兼容</a:t>
              </a:r>
              <a:endPara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9" name="文本框 418"/>
            <p:cNvSpPr txBox="1"/>
            <p:nvPr/>
          </p:nvSpPr>
          <p:spPr>
            <a:xfrm>
              <a:off x="5146911" y="4861352"/>
              <a:ext cx="828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直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连设备</a:t>
              </a:r>
              <a:endPara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0" name="文本框 419"/>
            <p:cNvSpPr txBox="1"/>
            <p:nvPr/>
          </p:nvSpPr>
          <p:spPr>
            <a:xfrm>
              <a:off x="5900019" y="4861352"/>
              <a:ext cx="8180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云云对接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1" name="文本框 420"/>
            <p:cNvSpPr txBox="1"/>
            <p:nvPr/>
          </p:nvSpPr>
          <p:spPr>
            <a:xfrm>
              <a:off x="5146584" y="4623527"/>
              <a:ext cx="8286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产品管理</a:t>
              </a:r>
              <a:endPara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2" name="文本框 421"/>
            <p:cNvSpPr txBox="1"/>
            <p:nvPr/>
          </p:nvSpPr>
          <p:spPr>
            <a:xfrm>
              <a:off x="5146584" y="5547273"/>
              <a:ext cx="8286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功能定义</a:t>
              </a:r>
              <a:endPara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3" name="文本框 422"/>
            <p:cNvSpPr txBox="1"/>
            <p:nvPr/>
          </p:nvSpPr>
          <p:spPr>
            <a:xfrm>
              <a:off x="5146584" y="5097348"/>
              <a:ext cx="8286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硬件开发</a:t>
              </a:r>
              <a:endPara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4" name="文本框 423"/>
            <p:cNvSpPr txBox="1"/>
            <p:nvPr/>
          </p:nvSpPr>
          <p:spPr>
            <a:xfrm>
              <a:off x="5894710" y="6038282"/>
              <a:ext cx="8286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网关设备</a:t>
              </a:r>
              <a:endPara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5" name="文本框 424"/>
            <p:cNvSpPr txBox="1"/>
            <p:nvPr/>
          </p:nvSpPr>
          <p:spPr>
            <a:xfrm>
              <a:off x="5894710" y="6289244"/>
              <a:ext cx="8286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商业发布</a:t>
              </a:r>
              <a:endPara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6" name="文本框 425"/>
            <p:cNvSpPr txBox="1"/>
            <p:nvPr/>
          </p:nvSpPr>
          <p:spPr>
            <a:xfrm>
              <a:off x="5088323" y="5309537"/>
              <a:ext cx="9451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模组开发</a:t>
              </a:r>
              <a:endPara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7" name="文本框 426"/>
            <p:cNvSpPr txBox="1"/>
            <p:nvPr/>
          </p:nvSpPr>
          <p:spPr>
            <a:xfrm>
              <a:off x="5836449" y="5309537"/>
              <a:ext cx="9451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设备调试</a:t>
              </a:r>
              <a:endPara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8" name="文本框 427"/>
            <p:cNvSpPr txBox="1"/>
            <p:nvPr/>
          </p:nvSpPr>
          <p:spPr>
            <a:xfrm>
              <a:off x="5146584" y="5772791"/>
              <a:ext cx="8286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协议模板</a:t>
              </a:r>
              <a:endPara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9" name="文本框 428"/>
            <p:cNvSpPr txBox="1"/>
            <p:nvPr/>
          </p:nvSpPr>
          <p:spPr>
            <a:xfrm>
              <a:off x="5050517" y="6038282"/>
              <a:ext cx="1020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 H5</a:t>
              </a:r>
              <a:endParaRPr lang="en-US" altLang="zh-CN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0" name="文本框 429"/>
            <p:cNvSpPr txBox="1"/>
            <p:nvPr/>
          </p:nvSpPr>
          <p:spPr>
            <a:xfrm>
              <a:off x="5798643" y="5772791"/>
              <a:ext cx="1020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场景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联动</a:t>
              </a:r>
              <a:endPara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1" name="文本框 430"/>
            <p:cNvSpPr txBox="1"/>
            <p:nvPr/>
          </p:nvSpPr>
          <p:spPr>
            <a:xfrm>
              <a:off x="5050517" y="6289244"/>
              <a:ext cx="1020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边缘计算</a:t>
              </a:r>
              <a:endParaRPr lang="zh-CN" altLang="en-US" sz="1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2" name="文本框 431"/>
            <p:cNvSpPr txBox="1"/>
            <p:nvPr/>
          </p:nvSpPr>
          <p:spPr>
            <a:xfrm>
              <a:off x="5894710" y="5547273"/>
              <a:ext cx="8286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物模型</a:t>
              </a:r>
              <a:endPara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4" name="文本框 433"/>
          <p:cNvSpPr txBox="1"/>
          <p:nvPr/>
        </p:nvSpPr>
        <p:spPr>
          <a:xfrm>
            <a:off x="3553633" y="3438367"/>
            <a:ext cx="112522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能力中心</a:t>
            </a:r>
            <a:endParaRPr lang="zh-CN" altLang="en-US" sz="1600" b="1" u="sng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3881928" y="3776822"/>
            <a:ext cx="12807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第三方平台</a:t>
            </a:r>
            <a:endPara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6" name="文本框 435"/>
          <p:cNvSpPr txBox="1"/>
          <p:nvPr/>
        </p:nvSpPr>
        <p:spPr>
          <a:xfrm>
            <a:off x="3318683" y="3776822"/>
            <a:ext cx="94551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连能力</a:t>
            </a:r>
            <a:endPara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7" name="文本框 436"/>
          <p:cNvSpPr txBox="1"/>
          <p:nvPr/>
        </p:nvSpPr>
        <p:spPr>
          <a:xfrm>
            <a:off x="3318683" y="4028917"/>
            <a:ext cx="94551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语音能力</a:t>
            </a:r>
            <a:endPara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8" name="文本框 437"/>
          <p:cNvSpPr txBox="1"/>
          <p:nvPr/>
        </p:nvSpPr>
        <p:spPr>
          <a:xfrm>
            <a:off x="3318683" y="4532472"/>
            <a:ext cx="94551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人脸识别</a:t>
            </a:r>
            <a:endPara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9" name="文本框 438"/>
          <p:cNvSpPr txBox="1"/>
          <p:nvPr/>
        </p:nvSpPr>
        <p:spPr>
          <a:xfrm>
            <a:off x="3318683" y="4308317"/>
            <a:ext cx="94551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智能组网</a:t>
            </a:r>
            <a:endPara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0" name="文本框 439"/>
          <p:cNvSpPr txBox="1"/>
          <p:nvPr/>
        </p:nvSpPr>
        <p:spPr>
          <a:xfrm>
            <a:off x="4049568" y="4028917"/>
            <a:ext cx="94551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一机一码</a:t>
            </a:r>
            <a:endPara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1" name="文本框 440"/>
          <p:cNvSpPr txBox="1"/>
          <p:nvPr/>
        </p:nvSpPr>
        <p:spPr>
          <a:xfrm>
            <a:off x="4049568" y="4308317"/>
            <a:ext cx="94551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拍照测肤</a:t>
            </a:r>
            <a:endPara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2" name="文本框 441"/>
          <p:cNvSpPr txBox="1"/>
          <p:nvPr/>
        </p:nvSpPr>
        <p:spPr>
          <a:xfrm>
            <a:off x="3318683" y="4834732"/>
            <a:ext cx="94551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视频处理</a:t>
            </a:r>
            <a:endPara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3" name="文本框 442"/>
          <p:cNvSpPr txBox="1"/>
          <p:nvPr/>
        </p:nvSpPr>
        <p:spPr>
          <a:xfrm>
            <a:off x="4049568" y="4532472"/>
            <a:ext cx="94551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水果识别</a:t>
            </a:r>
            <a:endPara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4" name="文本框 443"/>
          <p:cNvSpPr txBox="1"/>
          <p:nvPr/>
        </p:nvSpPr>
        <p:spPr>
          <a:xfrm>
            <a:off x="4049568" y="4834732"/>
            <a:ext cx="94551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红外阵列</a:t>
            </a:r>
            <a:endPara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5" name="文本框 444"/>
          <p:cNvSpPr txBox="1"/>
          <p:nvPr/>
        </p:nvSpPr>
        <p:spPr>
          <a:xfrm>
            <a:off x="3318683" y="5086827"/>
            <a:ext cx="94551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智能调温</a:t>
            </a:r>
            <a:endPara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6" name="文本框 445"/>
          <p:cNvSpPr txBox="1"/>
          <p:nvPr/>
        </p:nvSpPr>
        <p:spPr>
          <a:xfrm>
            <a:off x="4049568" y="5086827"/>
            <a:ext cx="94551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光照调节</a:t>
            </a:r>
            <a:endPara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8" name="圆角矩形 457"/>
          <p:cNvSpPr/>
          <p:nvPr/>
        </p:nvSpPr>
        <p:spPr>
          <a:xfrm>
            <a:off x="1508933" y="3429477"/>
            <a:ext cx="5706110" cy="2287270"/>
          </a:xfrm>
          <a:prstGeom prst="roundRect">
            <a:avLst>
              <a:gd name="adj" fmla="val 5743"/>
            </a:avLst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1" name="上箭头 460"/>
          <p:cNvSpPr/>
          <p:nvPr/>
        </p:nvSpPr>
        <p:spPr>
          <a:xfrm>
            <a:off x="3046903" y="3159602"/>
            <a:ext cx="378460" cy="255270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2" name="圆角矩形 511"/>
          <p:cNvSpPr/>
          <p:nvPr/>
        </p:nvSpPr>
        <p:spPr>
          <a:xfrm>
            <a:off x="7852560" y="2766659"/>
            <a:ext cx="3138170" cy="1477645"/>
          </a:xfrm>
          <a:prstGeom prst="roundRect">
            <a:avLst>
              <a:gd name="adj" fmla="val 5743"/>
            </a:avLst>
          </a:prstGeom>
          <a:noFill/>
          <a:ln>
            <a:solidFill>
              <a:srgbClr val="E73A1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4" name="文本框 513"/>
          <p:cNvSpPr txBox="1"/>
          <p:nvPr/>
        </p:nvSpPr>
        <p:spPr>
          <a:xfrm>
            <a:off x="7902725" y="3178774"/>
            <a:ext cx="108648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设备控制</a:t>
            </a:r>
            <a:endPara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8899040" y="3178774"/>
            <a:ext cx="108648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智能场景</a:t>
            </a:r>
            <a:endPara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6" name="文本框 515"/>
          <p:cNvSpPr txBox="1"/>
          <p:nvPr/>
        </p:nvSpPr>
        <p:spPr>
          <a:xfrm>
            <a:off x="9904880" y="3181314"/>
            <a:ext cx="108648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智物商城</a:t>
            </a:r>
            <a:endParaRPr lang="zh-CN" altLang="en-US" sz="1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7" name="文本框 516"/>
          <p:cNvSpPr txBox="1"/>
          <p:nvPr/>
        </p:nvSpPr>
        <p:spPr>
          <a:xfrm>
            <a:off x="7902725" y="3519134"/>
            <a:ext cx="108648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睡眠应用</a:t>
            </a:r>
            <a:endParaRPr lang="zh-CN" altLang="en-US" sz="1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8" name="文本框 517"/>
          <p:cNvSpPr txBox="1"/>
          <p:nvPr/>
        </p:nvSpPr>
        <p:spPr>
          <a:xfrm>
            <a:off x="8899040" y="3519134"/>
            <a:ext cx="108648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健康应用</a:t>
            </a:r>
            <a:endParaRPr lang="zh-CN" altLang="en-US" sz="1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9" name="文本框 518"/>
          <p:cNvSpPr txBox="1"/>
          <p:nvPr/>
        </p:nvSpPr>
        <p:spPr>
          <a:xfrm>
            <a:off x="9904880" y="3522309"/>
            <a:ext cx="108648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业应用</a:t>
            </a:r>
            <a:endParaRPr lang="zh-CN" altLang="en-US" sz="1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0" name="文本框 519"/>
          <p:cNvSpPr txBox="1"/>
          <p:nvPr/>
        </p:nvSpPr>
        <p:spPr>
          <a:xfrm>
            <a:off x="7902725" y="3860129"/>
            <a:ext cx="108648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视频应用</a:t>
            </a:r>
            <a:endParaRPr lang="zh-CN" altLang="en-US" sz="1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1" name="文本框 520"/>
          <p:cNvSpPr txBox="1"/>
          <p:nvPr/>
        </p:nvSpPr>
        <p:spPr>
          <a:xfrm>
            <a:off x="8899040" y="3860129"/>
            <a:ext cx="1086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zh-CN" altLang="en-US" sz="1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3" name="文本框 522"/>
          <p:cNvSpPr txBox="1"/>
          <p:nvPr/>
        </p:nvSpPr>
        <p:spPr>
          <a:xfrm>
            <a:off x="9112400" y="2920964"/>
            <a:ext cx="190119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有生命力，市场化、可运营</a:t>
            </a:r>
            <a:endParaRPr lang="zh-CN" altLang="en-US" sz="11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4" name="文本框 523"/>
          <p:cNvSpPr txBox="1"/>
          <p:nvPr/>
        </p:nvSpPr>
        <p:spPr>
          <a:xfrm>
            <a:off x="7871610" y="2781264"/>
            <a:ext cx="1308100" cy="3067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数联智能</a:t>
            </a:r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922818" y="3428842"/>
            <a:ext cx="1125220" cy="1627297"/>
            <a:chOff x="7621" y="6871"/>
            <a:chExt cx="1772" cy="2563"/>
          </a:xfrm>
        </p:grpSpPr>
        <p:sp>
          <p:nvSpPr>
            <p:cNvPr id="454" name="文本框 453"/>
            <p:cNvSpPr txBox="1"/>
            <p:nvPr/>
          </p:nvSpPr>
          <p:spPr>
            <a:xfrm>
              <a:off x="7621" y="6871"/>
              <a:ext cx="1772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u="sng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运营中心</a:t>
              </a:r>
              <a:endParaRPr lang="zh-CN" altLang="en-US" sz="16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5" name="文本框 454"/>
            <p:cNvSpPr txBox="1"/>
            <p:nvPr/>
          </p:nvSpPr>
          <p:spPr>
            <a:xfrm>
              <a:off x="7855" y="7788"/>
              <a:ext cx="130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OTA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  <a:endPara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6" name="文本框 455"/>
            <p:cNvSpPr txBox="1"/>
            <p:nvPr/>
          </p:nvSpPr>
          <p:spPr>
            <a:xfrm>
              <a:off x="7854" y="7413"/>
              <a:ext cx="1305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送管理</a:t>
              </a:r>
              <a:endPara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7" name="文本框 456"/>
            <p:cNvSpPr txBox="1"/>
            <p:nvPr/>
          </p:nvSpPr>
          <p:spPr>
            <a:xfrm>
              <a:off x="7854" y="8160"/>
              <a:ext cx="1305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联动管理</a:t>
              </a:r>
              <a:endPara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3" name="文本框 532"/>
            <p:cNvSpPr txBox="1"/>
            <p:nvPr/>
          </p:nvSpPr>
          <p:spPr>
            <a:xfrm>
              <a:off x="7854" y="8600"/>
              <a:ext cx="1305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设备管理</a:t>
              </a:r>
              <a:endPara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4" name="文本框 533"/>
            <p:cNvSpPr txBox="1"/>
            <p:nvPr/>
          </p:nvSpPr>
          <p:spPr>
            <a:xfrm>
              <a:off x="7854" y="9000"/>
              <a:ext cx="1305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售后管理</a:t>
              </a:r>
              <a:endPara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5" name="圆角矩形 534"/>
          <p:cNvSpPr/>
          <p:nvPr/>
        </p:nvSpPr>
        <p:spPr>
          <a:xfrm>
            <a:off x="5543492" y="5257642"/>
            <a:ext cx="1665201" cy="43751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开放平台</a:t>
            </a:r>
            <a:endParaRPr lang="zh-CN" altLang="en-US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904913" y="3447892"/>
            <a:ext cx="1125220" cy="1593215"/>
            <a:chOff x="5493" y="6901"/>
            <a:chExt cx="1772" cy="2509"/>
          </a:xfrm>
        </p:grpSpPr>
        <p:sp>
          <p:nvSpPr>
            <p:cNvPr id="448" name="文本框 447"/>
            <p:cNvSpPr txBox="1"/>
            <p:nvPr/>
          </p:nvSpPr>
          <p:spPr>
            <a:xfrm>
              <a:off x="5493" y="6901"/>
              <a:ext cx="1772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u="sng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r>
                <a:rPr lang="zh-CN" altLang="en-US" sz="1600" b="1" u="sng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中心</a:t>
              </a:r>
              <a:endParaRPr lang="zh-CN" altLang="en-US" sz="16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9" name="文本框 448"/>
            <p:cNvSpPr txBox="1"/>
            <p:nvPr/>
          </p:nvSpPr>
          <p:spPr>
            <a:xfrm>
              <a:off x="5727" y="7785"/>
              <a:ext cx="1304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用户统计</a:t>
              </a:r>
              <a:endPara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0" name="文本框 449"/>
            <p:cNvSpPr txBox="1"/>
            <p:nvPr/>
          </p:nvSpPr>
          <p:spPr>
            <a:xfrm>
              <a:off x="5726" y="7410"/>
              <a:ext cx="1305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用户画像</a:t>
              </a:r>
              <a:endParaRPr lang="zh-CN" altLang="en-US" sz="1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1" name="文本框 450"/>
            <p:cNvSpPr txBox="1"/>
            <p:nvPr/>
          </p:nvSpPr>
          <p:spPr>
            <a:xfrm>
              <a:off x="5726" y="8157"/>
              <a:ext cx="1305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设备统计</a:t>
              </a:r>
              <a:endPara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2" name="文本框 451"/>
            <p:cNvSpPr txBox="1"/>
            <p:nvPr/>
          </p:nvSpPr>
          <p:spPr>
            <a:xfrm>
              <a:off x="5726" y="8534"/>
              <a:ext cx="1305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联动统计</a:t>
              </a:r>
              <a:endParaRPr lang="zh-CN" altLang="en-US" sz="1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5731" y="8974"/>
              <a:ext cx="1305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故障统计</a:t>
              </a:r>
              <a:endPara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3331383" y="5375752"/>
            <a:ext cx="9455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行业方案</a:t>
            </a:r>
            <a:endPara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062268" y="5375752"/>
            <a:ext cx="9455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其他算法</a:t>
            </a:r>
            <a:endPara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520363" y="2267149"/>
            <a:ext cx="5739765" cy="829945"/>
          </a:xfrm>
          <a:prstGeom prst="roundRect">
            <a:avLst>
              <a:gd name="adj" fmla="val 5743"/>
            </a:avLst>
          </a:prstGeom>
          <a:ln>
            <a:prstDash val="dash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5722158" y="2685614"/>
            <a:ext cx="1522095" cy="3683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数据运营平台</a:t>
            </a:r>
            <a:endParaRPr lang="zh-CN" altLang="en-US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666413" y="2382084"/>
            <a:ext cx="12795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产品功能分析</a:t>
            </a:r>
            <a:endPara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348528" y="2382084"/>
            <a:ext cx="13061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场景应用分析</a:t>
            </a:r>
            <a:endPara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909358" y="2384624"/>
            <a:ext cx="1086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行业分析</a:t>
            </a:r>
            <a:endPara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666413" y="2728159"/>
            <a:ext cx="12795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社区运营分析</a:t>
            </a:r>
            <a:endPara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346623" y="2728159"/>
            <a:ext cx="1292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数字基建分析</a:t>
            </a:r>
            <a:endPara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015528" y="2382084"/>
            <a:ext cx="1086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民生分析</a:t>
            </a:r>
            <a:endPara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上箭头 34"/>
          <p:cNvSpPr/>
          <p:nvPr/>
        </p:nvSpPr>
        <p:spPr>
          <a:xfrm>
            <a:off x="4741083" y="3140552"/>
            <a:ext cx="378460" cy="274320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7" name="Text Placeholder 4"/>
          <p:cNvSpPr txBox="1"/>
          <p:nvPr/>
        </p:nvSpPr>
        <p:spPr>
          <a:xfrm>
            <a:off x="579063" y="342814"/>
            <a:ext cx="6516158" cy="66357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IoT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平台架构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148" name="直接连接符 147"/>
          <p:cNvCxnSpPr/>
          <p:nvPr/>
        </p:nvCxnSpPr>
        <p:spPr>
          <a:xfrm>
            <a:off x="673678" y="834592"/>
            <a:ext cx="101996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矩形 143"/>
          <p:cNvSpPr/>
          <p:nvPr/>
        </p:nvSpPr>
        <p:spPr>
          <a:xfrm>
            <a:off x="3425363" y="6055999"/>
            <a:ext cx="5575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+mn-ea"/>
                <a:cs typeface="思源黑体 CN" panose="020B0200000000000000" charset="-122"/>
                <a:sym typeface="+mn-ea"/>
              </a:rPr>
              <a:t>1</a:t>
            </a:r>
            <a:r>
              <a:rPr lang="zh-CN" altLang="en-US" b="1" dirty="0">
                <a:solidFill>
                  <a:srgbClr val="C00000"/>
                </a:solidFill>
                <a:latin typeface="+mn-ea"/>
                <a:cs typeface="思源黑体 CN" panose="020B0200000000000000" charset="-122"/>
                <a:sym typeface="+mn-ea"/>
              </a:rPr>
              <a:t>个平台</a:t>
            </a:r>
            <a:r>
              <a:rPr lang="en-US" altLang="zh-CN" b="1" dirty="0">
                <a:solidFill>
                  <a:srgbClr val="C00000"/>
                </a:solidFill>
                <a:latin typeface="+mn-ea"/>
                <a:cs typeface="思源黑体 CN" panose="020B0200000000000000" charset="-122"/>
                <a:sym typeface="+mn-ea"/>
              </a:rPr>
              <a:t>+1</a:t>
            </a:r>
            <a:r>
              <a:rPr lang="zh-CN" altLang="en-US" b="1" dirty="0">
                <a:solidFill>
                  <a:srgbClr val="C00000"/>
                </a:solidFill>
                <a:latin typeface="+mn-ea"/>
                <a:cs typeface="思源黑体 CN" panose="020B0200000000000000" charset="-122"/>
                <a:sym typeface="+mn-ea"/>
              </a:rPr>
              <a:t>个</a:t>
            </a:r>
            <a:r>
              <a:rPr lang="en-US" altLang="zh-CN" b="1" dirty="0" smtClean="0">
                <a:solidFill>
                  <a:srgbClr val="C00000"/>
                </a:solidFill>
                <a:latin typeface="+mn-ea"/>
                <a:cs typeface="思源黑体 CN" panose="020B0200000000000000" charset="-122"/>
                <a:sym typeface="+mn-ea"/>
              </a:rPr>
              <a:t>APP+N</a:t>
            </a:r>
            <a:r>
              <a:rPr lang="zh-CN" altLang="en-US" b="1" dirty="0">
                <a:solidFill>
                  <a:srgbClr val="C00000"/>
                </a:solidFill>
                <a:latin typeface="+mn-ea"/>
                <a:cs typeface="思源黑体 CN" panose="020B0200000000000000" charset="-122"/>
                <a:sym typeface="+mn-ea"/>
              </a:rPr>
              <a:t>个设备</a:t>
            </a:r>
            <a:r>
              <a:rPr lang="en-US" altLang="zh-CN" b="1" dirty="0">
                <a:solidFill>
                  <a:srgbClr val="C00000"/>
                </a:solidFill>
                <a:latin typeface="+mn-ea"/>
                <a:cs typeface="思源黑体 CN" panose="020B0200000000000000" charset="-122"/>
                <a:sym typeface="+mn-ea"/>
              </a:rPr>
              <a:t>+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+mn-ea"/>
                <a:cs typeface="思源黑体 CN" panose="020B0200000000000000" charset="-122"/>
                <a:sym typeface="+mn-ea"/>
              </a:rPr>
              <a:t>N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+mn-ea"/>
                <a:cs typeface="思源黑体 CN" panose="020B0200000000000000" charset="-122"/>
                <a:sym typeface="+mn-ea"/>
              </a:rPr>
              <a:t>个</a:t>
            </a:r>
            <a:r>
              <a:rPr lang="zh-CN" altLang="en-US" b="1" dirty="0" smtClean="0">
                <a:solidFill>
                  <a:schemeClr val="bg2">
                    <a:lumMod val="50000"/>
                  </a:schemeClr>
                </a:solidFill>
                <a:latin typeface="+mn-ea"/>
                <a:cs typeface="思源黑体 CN" panose="020B0200000000000000" charset="-122"/>
                <a:sym typeface="+mn-ea"/>
              </a:rPr>
              <a:t>行业解决方案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14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320" y="1225555"/>
            <a:ext cx="5931643" cy="200717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375229" y="28831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自</a:t>
            </a:r>
            <a:r>
              <a:rPr lang="zh-CN" altLang="en-US" sz="1400" b="1" dirty="0" smtClean="0"/>
              <a:t>研模组</a:t>
            </a:r>
            <a:endParaRPr lang="zh-CN" altLang="en-US" sz="1400" b="1" dirty="0"/>
          </a:p>
        </p:txBody>
      </p:sp>
      <p:grpSp>
        <p:nvGrpSpPr>
          <p:cNvPr id="13" name="组合 12"/>
          <p:cNvGrpSpPr/>
          <p:nvPr/>
        </p:nvGrpSpPr>
        <p:grpSpPr>
          <a:xfrm>
            <a:off x="7897889" y="1326371"/>
            <a:ext cx="1857489" cy="1522809"/>
            <a:chOff x="226229" y="4017816"/>
            <a:chExt cx="2687905" cy="213821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6954" y="4755858"/>
              <a:ext cx="957179" cy="140017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/>
            <a:srcRect l="61306"/>
            <a:stretch>
              <a:fillRect/>
            </a:stretch>
          </p:blipFill>
          <p:spPr>
            <a:xfrm>
              <a:off x="226229" y="5065162"/>
              <a:ext cx="1754879" cy="109087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/>
            <a:srcRect r="40733" b="3990"/>
            <a:stretch>
              <a:fillRect/>
            </a:stretch>
          </p:blipFill>
          <p:spPr>
            <a:xfrm>
              <a:off x="226229" y="4017816"/>
              <a:ext cx="2687905" cy="1047346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2124474" y="5227231"/>
              <a:ext cx="625554" cy="585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其他</a:t>
              </a:r>
              <a:endParaRPr lang="en-US" altLang="zh-CN" sz="1200" dirty="0" smtClean="0"/>
            </a:p>
            <a:p>
              <a:r>
                <a:rPr lang="zh-CN" altLang="en-US" sz="1200" dirty="0"/>
                <a:t>模组</a:t>
              </a:r>
              <a:endParaRPr lang="zh-CN" altLang="en-US" sz="1200" dirty="0"/>
            </a:p>
          </p:txBody>
        </p:sp>
      </p:grpSp>
      <p:sp>
        <p:nvSpPr>
          <p:cNvPr id="19" name="Text Placeholder 4"/>
          <p:cNvSpPr txBox="1"/>
          <p:nvPr/>
        </p:nvSpPr>
        <p:spPr>
          <a:xfrm>
            <a:off x="579063" y="342814"/>
            <a:ext cx="6516158" cy="66357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面向厂商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-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设备上云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-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直连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673678" y="834592"/>
            <a:ext cx="101996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452584" y="4026939"/>
            <a:ext cx="1016000" cy="63933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注册账号</a:t>
            </a:r>
            <a:endParaRPr lang="zh-CN" altLang="en-US" sz="1400" dirty="0"/>
          </a:p>
        </p:txBody>
      </p:sp>
      <p:sp>
        <p:nvSpPr>
          <p:cNvPr id="24" name="圆角矩形 23"/>
          <p:cNvSpPr/>
          <p:nvPr/>
        </p:nvSpPr>
        <p:spPr>
          <a:xfrm>
            <a:off x="1879602" y="4026939"/>
            <a:ext cx="1016000" cy="63933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新建产品</a:t>
            </a:r>
            <a:endParaRPr lang="zh-CN" altLang="en-US" sz="1400" dirty="0"/>
          </a:p>
        </p:txBody>
      </p:sp>
      <p:sp>
        <p:nvSpPr>
          <p:cNvPr id="31" name="圆角矩形 30"/>
          <p:cNvSpPr/>
          <p:nvPr/>
        </p:nvSpPr>
        <p:spPr>
          <a:xfrm>
            <a:off x="3306620" y="4026939"/>
            <a:ext cx="1016000" cy="63933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功能定义</a:t>
            </a:r>
            <a:endParaRPr lang="zh-CN" altLang="en-US" sz="1400" dirty="0"/>
          </a:p>
        </p:txBody>
      </p:sp>
      <p:sp>
        <p:nvSpPr>
          <p:cNvPr id="35" name="圆角矩形 34"/>
          <p:cNvSpPr/>
          <p:nvPr/>
        </p:nvSpPr>
        <p:spPr>
          <a:xfrm>
            <a:off x="4733638" y="4026939"/>
            <a:ext cx="1016000" cy="6393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H5</a:t>
            </a:r>
            <a:r>
              <a:rPr lang="zh-CN" altLang="en-US" sz="1400" dirty="0" smtClean="0"/>
              <a:t>开发</a:t>
            </a:r>
            <a:endParaRPr lang="zh-CN" altLang="en-US" sz="1400" dirty="0"/>
          </a:p>
        </p:txBody>
      </p:sp>
      <p:sp>
        <p:nvSpPr>
          <p:cNvPr id="36" name="圆角矩形 35"/>
          <p:cNvSpPr/>
          <p:nvPr/>
        </p:nvSpPr>
        <p:spPr>
          <a:xfrm>
            <a:off x="6160656" y="4026939"/>
            <a:ext cx="1016000" cy="63933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选择模组</a:t>
            </a:r>
            <a:endParaRPr lang="zh-CN" altLang="en-US" sz="1400" dirty="0"/>
          </a:p>
        </p:txBody>
      </p:sp>
      <p:sp>
        <p:nvSpPr>
          <p:cNvPr id="37" name="圆角矩形 36"/>
          <p:cNvSpPr/>
          <p:nvPr/>
        </p:nvSpPr>
        <p:spPr>
          <a:xfrm>
            <a:off x="7587674" y="4026939"/>
            <a:ext cx="1016000" cy="6393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服务配置</a:t>
            </a:r>
            <a:endParaRPr lang="zh-CN" altLang="en-US" sz="1400" dirty="0"/>
          </a:p>
        </p:txBody>
      </p:sp>
      <p:sp>
        <p:nvSpPr>
          <p:cNvPr id="38" name="圆角矩形 37"/>
          <p:cNvSpPr/>
          <p:nvPr/>
        </p:nvSpPr>
        <p:spPr>
          <a:xfrm>
            <a:off x="9014692" y="4026938"/>
            <a:ext cx="1016000" cy="6393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调试验证</a:t>
            </a:r>
            <a:endParaRPr lang="zh-CN" altLang="en-US" sz="1400" dirty="0"/>
          </a:p>
        </p:txBody>
      </p:sp>
      <p:sp>
        <p:nvSpPr>
          <p:cNvPr id="39" name="圆角矩形 38"/>
          <p:cNvSpPr/>
          <p:nvPr/>
        </p:nvSpPr>
        <p:spPr>
          <a:xfrm>
            <a:off x="10441710" y="4026938"/>
            <a:ext cx="1016000" cy="6393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发布上市</a:t>
            </a:r>
            <a:endParaRPr lang="zh-CN" altLang="en-US" sz="1400" dirty="0"/>
          </a:p>
        </p:txBody>
      </p:sp>
      <p:sp>
        <p:nvSpPr>
          <p:cNvPr id="3" name="文本框 2"/>
          <p:cNvSpPr txBox="1"/>
          <p:nvPr/>
        </p:nvSpPr>
        <p:spPr>
          <a:xfrm>
            <a:off x="452584" y="365760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步骤：</a:t>
            </a:r>
            <a:endParaRPr lang="zh-CN" altLang="en-US" dirty="0"/>
          </a:p>
        </p:txBody>
      </p:sp>
      <p:cxnSp>
        <p:nvCxnSpPr>
          <p:cNvPr id="69" name="直接箭头连接符 68"/>
          <p:cNvCxnSpPr>
            <a:stCxn id="2" idx="3"/>
            <a:endCxn id="24" idx="1"/>
          </p:cNvCxnSpPr>
          <p:nvPr/>
        </p:nvCxnSpPr>
        <p:spPr>
          <a:xfrm>
            <a:off x="1468584" y="4346608"/>
            <a:ext cx="411018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24" idx="3"/>
            <a:endCxn id="31" idx="1"/>
          </p:cNvCxnSpPr>
          <p:nvPr/>
        </p:nvCxnSpPr>
        <p:spPr>
          <a:xfrm>
            <a:off x="2895602" y="4346608"/>
            <a:ext cx="411018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31" idx="3"/>
            <a:endCxn id="35" idx="1"/>
          </p:cNvCxnSpPr>
          <p:nvPr/>
        </p:nvCxnSpPr>
        <p:spPr>
          <a:xfrm>
            <a:off x="4322620" y="4346608"/>
            <a:ext cx="411018" cy="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36" idx="3"/>
            <a:endCxn id="37" idx="1"/>
          </p:cNvCxnSpPr>
          <p:nvPr/>
        </p:nvCxnSpPr>
        <p:spPr>
          <a:xfrm flipV="1">
            <a:off x="7176656" y="4346607"/>
            <a:ext cx="411018" cy="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35" idx="3"/>
            <a:endCxn id="36" idx="1"/>
          </p:cNvCxnSpPr>
          <p:nvPr/>
        </p:nvCxnSpPr>
        <p:spPr>
          <a:xfrm flipV="1">
            <a:off x="5749638" y="4346608"/>
            <a:ext cx="411018" cy="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37" idx="3"/>
            <a:endCxn id="38" idx="1"/>
          </p:cNvCxnSpPr>
          <p:nvPr/>
        </p:nvCxnSpPr>
        <p:spPr>
          <a:xfrm flipV="1">
            <a:off x="8603674" y="4346606"/>
            <a:ext cx="411018" cy="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38" idx="3"/>
            <a:endCxn id="39" idx="1"/>
          </p:cNvCxnSpPr>
          <p:nvPr/>
        </p:nvCxnSpPr>
        <p:spPr>
          <a:xfrm>
            <a:off x="10030692" y="4346606"/>
            <a:ext cx="411018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1917761" y="4758676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SoC</a:t>
            </a:r>
            <a:r>
              <a:rPr lang="zh-CN" altLang="en-US" sz="1400" dirty="0" smtClean="0"/>
              <a:t>方案</a:t>
            </a:r>
            <a:endParaRPr lang="en-US" altLang="zh-CN" sz="1400" dirty="0" smtClean="0"/>
          </a:p>
        </p:txBody>
      </p:sp>
      <p:sp>
        <p:nvSpPr>
          <p:cNvPr id="84" name="矩形 83"/>
          <p:cNvSpPr/>
          <p:nvPr/>
        </p:nvSpPr>
        <p:spPr>
          <a:xfrm>
            <a:off x="1917761" y="5150293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MCU</a:t>
            </a:r>
            <a:r>
              <a:rPr lang="zh-CN" altLang="en-US" sz="1400" dirty="0"/>
              <a:t>方案</a:t>
            </a:r>
            <a:endParaRPr lang="zh-CN" altLang="en-US" sz="1400" dirty="0"/>
          </a:p>
        </p:txBody>
      </p:sp>
      <p:sp>
        <p:nvSpPr>
          <p:cNvPr id="85" name="文本框 84"/>
          <p:cNvSpPr txBox="1"/>
          <p:nvPr/>
        </p:nvSpPr>
        <p:spPr>
          <a:xfrm>
            <a:off x="3300561" y="475867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标准功能</a:t>
            </a:r>
            <a:endParaRPr lang="en-US" altLang="zh-CN" sz="1400" dirty="0" smtClean="0"/>
          </a:p>
        </p:txBody>
      </p:sp>
      <p:sp>
        <p:nvSpPr>
          <p:cNvPr id="86" name="矩形 85"/>
          <p:cNvSpPr/>
          <p:nvPr/>
        </p:nvSpPr>
        <p:spPr>
          <a:xfrm>
            <a:off x="3300561" y="515029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自定义功能</a:t>
            </a:r>
            <a:endParaRPr lang="zh-CN" altLang="en-US" sz="1400" dirty="0"/>
          </a:p>
        </p:txBody>
      </p:sp>
      <p:sp>
        <p:nvSpPr>
          <p:cNvPr id="87" name="文本框 86"/>
          <p:cNvSpPr txBox="1"/>
          <p:nvPr/>
        </p:nvSpPr>
        <p:spPr>
          <a:xfrm>
            <a:off x="4729847" y="4759154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H5 SDK</a:t>
            </a:r>
            <a:endParaRPr lang="en-US" altLang="zh-CN" sz="1400" dirty="0" smtClean="0"/>
          </a:p>
        </p:txBody>
      </p:sp>
      <p:sp>
        <p:nvSpPr>
          <p:cNvPr id="88" name="文本框 87"/>
          <p:cNvSpPr txBox="1"/>
          <p:nvPr/>
        </p:nvSpPr>
        <p:spPr>
          <a:xfrm>
            <a:off x="6160656" y="475915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模组部门</a:t>
            </a:r>
            <a:endParaRPr lang="en-US" altLang="zh-CN" sz="1400" dirty="0" smtClean="0">
              <a:solidFill>
                <a:srgbClr val="FF0000"/>
              </a:solidFill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7587674" y="475915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联动配置</a:t>
            </a:r>
            <a:endParaRPr lang="en-US" altLang="zh-CN" sz="1400" dirty="0" smtClean="0"/>
          </a:p>
        </p:txBody>
      </p:sp>
      <p:sp>
        <p:nvSpPr>
          <p:cNvPr id="90" name="文本框 89"/>
          <p:cNvSpPr txBox="1"/>
          <p:nvPr/>
        </p:nvSpPr>
        <p:spPr>
          <a:xfrm>
            <a:off x="9014692" y="475718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真实设备</a:t>
            </a:r>
            <a:endParaRPr lang="en-US" altLang="zh-CN" sz="1400" dirty="0" smtClean="0"/>
          </a:p>
        </p:txBody>
      </p:sp>
      <p:sp>
        <p:nvSpPr>
          <p:cNvPr id="91" name="矩形 90"/>
          <p:cNvSpPr/>
          <p:nvPr/>
        </p:nvSpPr>
        <p:spPr>
          <a:xfrm>
            <a:off x="9014692" y="514880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虚拟调试</a:t>
            </a:r>
            <a:endParaRPr lang="zh-CN" altLang="en-US" sz="1400" dirty="0"/>
          </a:p>
        </p:txBody>
      </p:sp>
      <p:cxnSp>
        <p:nvCxnSpPr>
          <p:cNvPr id="93" name="肘形连接符 92"/>
          <p:cNvCxnSpPr>
            <a:stCxn id="36" idx="0"/>
            <a:endCxn id="10" idx="0"/>
          </p:cNvCxnSpPr>
          <p:nvPr/>
        </p:nvCxnSpPr>
        <p:spPr>
          <a:xfrm rot="5400000" flipH="1" flipV="1">
            <a:off x="7175756" y="2376061"/>
            <a:ext cx="1143779" cy="2157979"/>
          </a:xfrm>
          <a:prstGeom prst="bentConnector3">
            <a:avLst>
              <a:gd name="adj1" fmla="val 3035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圆角矩形 95"/>
          <p:cNvSpPr/>
          <p:nvPr/>
        </p:nvSpPr>
        <p:spPr>
          <a:xfrm>
            <a:off x="10441710" y="5583266"/>
            <a:ext cx="1016000" cy="639335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设备注册</a:t>
            </a:r>
            <a:endParaRPr lang="zh-CN" altLang="en-US" sz="1400" dirty="0"/>
          </a:p>
        </p:txBody>
      </p:sp>
      <p:sp>
        <p:nvSpPr>
          <p:cNvPr id="97" name="文本框 96"/>
          <p:cNvSpPr txBox="1"/>
          <p:nvPr/>
        </p:nvSpPr>
        <p:spPr>
          <a:xfrm>
            <a:off x="7587673" y="5137376"/>
            <a:ext cx="866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OTA</a:t>
            </a:r>
            <a:r>
              <a:rPr lang="zh-CN" altLang="en-US" sz="1400" dirty="0" smtClean="0"/>
              <a:t>固件</a:t>
            </a:r>
            <a:endParaRPr lang="en-US" altLang="zh-CN" sz="1400" dirty="0" smtClean="0"/>
          </a:p>
        </p:txBody>
      </p:sp>
      <p:cxnSp>
        <p:nvCxnSpPr>
          <p:cNvPr id="102" name="直接箭头连接符 101"/>
          <p:cNvCxnSpPr>
            <a:stCxn id="39" idx="2"/>
            <a:endCxn id="96" idx="0"/>
          </p:cNvCxnSpPr>
          <p:nvPr/>
        </p:nvCxnSpPr>
        <p:spPr>
          <a:xfrm>
            <a:off x="10949710" y="4666273"/>
            <a:ext cx="0" cy="916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圆角矩形 102"/>
          <p:cNvSpPr/>
          <p:nvPr/>
        </p:nvSpPr>
        <p:spPr>
          <a:xfrm>
            <a:off x="9014692" y="5583266"/>
            <a:ext cx="1016000" cy="639335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其他服务</a:t>
            </a:r>
            <a:endParaRPr lang="zh-CN" altLang="en-US" sz="1400" dirty="0"/>
          </a:p>
        </p:txBody>
      </p:sp>
      <p:cxnSp>
        <p:nvCxnSpPr>
          <p:cNvPr id="105" name="直接箭头连接符 104"/>
          <p:cNvCxnSpPr>
            <a:stCxn id="96" idx="1"/>
            <a:endCxn id="103" idx="3"/>
          </p:cNvCxnSpPr>
          <p:nvPr/>
        </p:nvCxnSpPr>
        <p:spPr>
          <a:xfrm flipH="1">
            <a:off x="10030692" y="5902934"/>
            <a:ext cx="411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  <p:bldLst>
      <p:bldP spid="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 txBox="1"/>
          <p:nvPr/>
        </p:nvSpPr>
        <p:spPr>
          <a:xfrm>
            <a:off x="579063" y="342814"/>
            <a:ext cx="6516158" cy="66357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直连实例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73678" y="834592"/>
            <a:ext cx="101996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73678" y="102686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松下空气净化器：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8" grpId="0" build="p"/>
    </p:bldLst>
  </p:timing>
</p:sld>
</file>

<file path=ppt/tags/tag1.xml><?xml version="1.0" encoding="utf-8"?>
<p:tagLst xmlns:p="http://schemas.openxmlformats.org/presentationml/2006/main">
  <p:tag name="KSO_WM_SLIDE_MODEL_TYPE" val="timeline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KSO_WM_DOC_GUID" val="{d6d9c724-ca99-493f-aaf5-18da1ec85f48}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3436</Words>
  <Application>WPS 文字</Application>
  <PresentationFormat>宽屏</PresentationFormat>
  <Paragraphs>827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4" baseType="lpstr">
      <vt:lpstr>Arial</vt:lpstr>
      <vt:lpstr>方正书宋_GBK</vt:lpstr>
      <vt:lpstr>Wingdings</vt:lpstr>
      <vt:lpstr>微软雅黑</vt:lpstr>
      <vt:lpstr>汉仪旗黑</vt:lpstr>
      <vt:lpstr>宋体</vt:lpstr>
      <vt:lpstr>微软雅黑</vt:lpstr>
      <vt:lpstr>思源黑体 CN</vt:lpstr>
      <vt:lpstr>等线</vt:lpstr>
      <vt:lpstr>汉仪中等线KW</vt:lpstr>
      <vt:lpstr>Segoe UI</vt:lpstr>
      <vt:lpstr>苹方-简</vt:lpstr>
      <vt:lpstr>宋体</vt:lpstr>
      <vt:lpstr>Arial Unicode MS</vt:lpstr>
      <vt:lpstr>Calibri</vt:lpstr>
      <vt:lpstr>Helvetica Neue</vt:lpstr>
      <vt:lpstr>汉仪书宋二KW</vt:lpstr>
      <vt:lpstr>冬青黑体简体中文</vt:lpstr>
      <vt:lpstr>思源黑体 CN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uuxia</cp:lastModifiedBy>
  <cp:revision>1268</cp:revision>
  <dcterms:created xsi:type="dcterms:W3CDTF">2022-04-19T10:42:48Z</dcterms:created>
  <dcterms:modified xsi:type="dcterms:W3CDTF">2022-04-19T10:42:48Z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2052-4.1.2.6545</vt:lpwstr>
  </property>
</Properties>
</file>